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99FFCC"/>
    <a:srgbClr val="99CCFF"/>
    <a:srgbClr val="FFCC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4" autoAdjust="0"/>
    <p:restoredTop sz="94660"/>
  </p:normalViewPr>
  <p:slideViewPr>
    <p:cSldViewPr snapToGrid="0">
      <p:cViewPr varScale="1">
        <p:scale>
          <a:sx n="122" d="100"/>
          <a:sy n="122" d="100"/>
        </p:scale>
        <p:origin x="6636"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D5AEE2-F505-4FD6-81F6-6AAB03C38C2C}" type="datetimeFigureOut">
              <a:rPr lang="en-GB" smtClean="0"/>
              <a:t>10/07/2024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3613663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D5AEE2-F505-4FD6-81F6-6AAB03C38C2C}" type="datetimeFigureOut">
              <a:rPr lang="en-GB" smtClean="0"/>
              <a:t>10/07/2024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4263630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D5AEE2-F505-4FD6-81F6-6AAB03C38C2C}" type="datetimeFigureOut">
              <a:rPr lang="en-GB" smtClean="0"/>
              <a:t>10/07/2024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2757883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D5AEE2-F505-4FD6-81F6-6AAB03C38C2C}" type="datetimeFigureOut">
              <a:rPr lang="en-GB" smtClean="0"/>
              <a:t>10/07/2024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3995631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D5AEE2-F505-4FD6-81F6-6AAB03C38C2C}" type="datetimeFigureOut">
              <a:rPr lang="en-GB" smtClean="0"/>
              <a:t>10/07/2024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29886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D5AEE2-F505-4FD6-81F6-6AAB03C38C2C}" type="datetimeFigureOut">
              <a:rPr lang="en-GB" smtClean="0"/>
              <a:t>10/07/2024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2402420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D5AEE2-F505-4FD6-81F6-6AAB03C38C2C}" type="datetimeFigureOut">
              <a:rPr lang="en-GB" smtClean="0"/>
              <a:t>10/07/2024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1764858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D5AEE2-F505-4FD6-81F6-6AAB03C38C2C}" type="datetimeFigureOut">
              <a:rPr lang="en-GB" smtClean="0"/>
              <a:t>10/07/2024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711244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D5AEE2-F505-4FD6-81F6-6AAB03C38C2C}" type="datetimeFigureOut">
              <a:rPr lang="en-GB" smtClean="0"/>
              <a:t>10/07/2024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4218057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AD5AEE2-F505-4FD6-81F6-6AAB03C38C2C}" type="datetimeFigureOut">
              <a:rPr lang="en-GB" smtClean="0"/>
              <a:t>10/07/2024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3384896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AD5AEE2-F505-4FD6-81F6-6AAB03C38C2C}" type="datetimeFigureOut">
              <a:rPr lang="en-GB" smtClean="0"/>
              <a:t>10/07/2024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1958086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AD5AEE2-F505-4FD6-81F6-6AAB03C38C2C}" type="datetimeFigureOut">
              <a:rPr lang="en-GB" smtClean="0"/>
              <a:t>10/07/2024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5930DC6-51BA-4DC6-BAD2-53BB102446EA}" type="slidenum">
              <a:rPr lang="en-GB" smtClean="0"/>
              <a:t>‹#›</a:t>
            </a:fld>
            <a:endParaRPr lang="en-GB"/>
          </a:p>
        </p:txBody>
      </p:sp>
    </p:spTree>
    <p:extLst>
      <p:ext uri="{BB962C8B-B14F-4D97-AF65-F5344CB8AC3E}">
        <p14:creationId xmlns:p14="http://schemas.microsoft.com/office/powerpoint/2010/main" val="6768283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BBD0E68-DF93-2D22-B42F-B8AA4C729AD1}"/>
              </a:ext>
            </a:extLst>
          </p:cNvPr>
          <p:cNvSpPr txBox="1"/>
          <p:nvPr/>
        </p:nvSpPr>
        <p:spPr>
          <a:xfrm>
            <a:off x="199292" y="6394286"/>
            <a:ext cx="4771293" cy="3231654"/>
          </a:xfrm>
          <a:prstGeom prst="rect">
            <a:avLst/>
          </a:prstGeom>
          <a:solidFill>
            <a:srgbClr val="FF66FF"/>
          </a:solidFill>
        </p:spPr>
        <p:txBody>
          <a:bodyPr wrap="square">
            <a:spAutoFit/>
          </a:bodyPr>
          <a:lstStyle/>
          <a:p>
            <a:pPr>
              <a:buFont typeface="+mj-lt"/>
              <a:buAutoNum type="arabicPeriod"/>
            </a:pPr>
            <a:r>
              <a:rPr lang="en-GB" sz="1200" b="1" dirty="0"/>
              <a:t>Time Management - </a:t>
            </a:r>
            <a:r>
              <a:rPr lang="en-GB" sz="1200" dirty="0"/>
              <a:t>Practice creating artworks within a set time limit to prepare for the timed exam. Allocate specific times for planning, experimenting, and completing your final piece.</a:t>
            </a:r>
          </a:p>
          <a:p>
            <a:pPr>
              <a:buFont typeface="+mj-lt"/>
              <a:buAutoNum type="arabicPeriod"/>
            </a:pPr>
            <a:r>
              <a:rPr lang="en-GB" sz="1200" b="1" dirty="0"/>
              <a:t>Planning - </a:t>
            </a:r>
            <a:r>
              <a:rPr lang="en-GB" sz="1200" dirty="0"/>
              <a:t>Before starting, sketch a plan of your final piece. This helps in organizing your thoughts and ensuring you stay on track.</a:t>
            </a:r>
          </a:p>
          <a:p>
            <a:pPr>
              <a:buFont typeface="+mj-lt"/>
              <a:buAutoNum type="arabicPeriod"/>
            </a:pPr>
            <a:r>
              <a:rPr lang="en-GB" sz="1200" b="1" dirty="0"/>
              <a:t>Stay Calm and Focused - </a:t>
            </a:r>
            <a:r>
              <a:rPr lang="en-GB" sz="1200" dirty="0"/>
              <a:t>Keep calm during the exam. If you encounter a problem, take a deep breath, reassess, and continue working.</a:t>
            </a:r>
          </a:p>
          <a:p>
            <a:pPr>
              <a:buFont typeface="+mj-lt"/>
              <a:buAutoNum type="arabicPeriod"/>
            </a:pPr>
            <a:r>
              <a:rPr lang="en-GB" sz="1200" b="1" dirty="0"/>
              <a:t>Final Checks - </a:t>
            </a:r>
            <a:r>
              <a:rPr lang="en-GB" sz="1200" dirty="0"/>
              <a:t>Leave time at the end to review your work. Ensure all your objectives are met and your final piece is polished.</a:t>
            </a:r>
          </a:p>
          <a:p>
            <a:pPr>
              <a:buFont typeface="+mj-lt"/>
              <a:buAutoNum type="arabicPeriod"/>
            </a:pPr>
            <a:r>
              <a:rPr lang="en-GB" sz="1200" b="1" dirty="0"/>
              <a:t>Stay Organized - </a:t>
            </a:r>
            <a:r>
              <a:rPr lang="en-GB" sz="1200" dirty="0"/>
              <a:t>Keep your sketchbook and exam materials well-organized. Regularly update your sheets with new ideas and experiments.</a:t>
            </a:r>
          </a:p>
          <a:p>
            <a:pPr>
              <a:buFont typeface="+mj-lt"/>
              <a:buAutoNum type="arabicPeriod"/>
            </a:pPr>
            <a:r>
              <a:rPr lang="en-GB" sz="1200" b="1" dirty="0"/>
              <a:t>Seek Feedback - </a:t>
            </a:r>
            <a:r>
              <a:rPr lang="en-GB" sz="1200" dirty="0"/>
              <a:t>Share your preparatory work with teachers and peers to receive constructive feedback. Use this feedback to refine and improve your work.</a:t>
            </a:r>
          </a:p>
          <a:p>
            <a:pPr>
              <a:buFont typeface="+mj-lt"/>
              <a:buAutoNum type="arabicPeriod"/>
            </a:pPr>
            <a:r>
              <a:rPr lang="en-GB" sz="1200" b="1" dirty="0"/>
              <a:t>Be Creative and Personal - </a:t>
            </a:r>
            <a:r>
              <a:rPr lang="en-GB" sz="1200" dirty="0"/>
              <a:t>Let your unique voice and style shine through in your work. Enjoy the creative process and express your personal perspective.</a:t>
            </a:r>
          </a:p>
        </p:txBody>
      </p:sp>
      <p:sp>
        <p:nvSpPr>
          <p:cNvPr id="7" name="TextBox 6">
            <a:extLst>
              <a:ext uri="{FF2B5EF4-FFF2-40B4-BE49-F238E27FC236}">
                <a16:creationId xmlns:a16="http://schemas.microsoft.com/office/drawing/2014/main" id="{B7195A59-A826-A00E-9A42-1652F8D9B472}"/>
              </a:ext>
            </a:extLst>
          </p:cNvPr>
          <p:cNvSpPr txBox="1"/>
          <p:nvPr/>
        </p:nvSpPr>
        <p:spPr>
          <a:xfrm>
            <a:off x="199292" y="791987"/>
            <a:ext cx="6561016" cy="4893647"/>
          </a:xfrm>
          <a:prstGeom prst="rect">
            <a:avLst/>
          </a:prstGeom>
          <a:solidFill>
            <a:srgbClr val="99CCFF"/>
          </a:solidFill>
        </p:spPr>
        <p:txBody>
          <a:bodyPr wrap="square">
            <a:spAutoFit/>
          </a:bodyPr>
          <a:lstStyle/>
          <a:p>
            <a:r>
              <a:rPr lang="en-GB" sz="1200" b="1" dirty="0"/>
              <a:t>Have you done the following:</a:t>
            </a:r>
          </a:p>
          <a:p>
            <a:endParaRPr lang="en-GB" sz="1200" b="1" dirty="0"/>
          </a:p>
          <a:p>
            <a:r>
              <a:rPr lang="en-GB" sz="1200" b="1" dirty="0"/>
              <a:t>Understood the exam question – </a:t>
            </a:r>
            <a:r>
              <a:rPr lang="en-GB" sz="1200" dirty="0"/>
              <a:t>Have you read the exam brief carefully and identify the key themes or questions? Did you break down the question into manageable tasks and followed your checklist?</a:t>
            </a:r>
          </a:p>
          <a:p>
            <a:pPr>
              <a:buFont typeface="+mj-lt"/>
              <a:buAutoNum type="arabicPeriod"/>
            </a:pPr>
            <a:endParaRPr lang="en-GB" sz="1200" b="1" dirty="0"/>
          </a:p>
          <a:p>
            <a:r>
              <a:rPr lang="en-GB" sz="1200" b="1" dirty="0"/>
              <a:t>Researched and develop Ideas (AO1) – </a:t>
            </a:r>
            <a:r>
              <a:rPr lang="en-GB" sz="1200" dirty="0"/>
              <a:t>Have you carried out thorough research on the exam theme. Have you explored various artists and art movements relevant to the brief. Did you develop your ideas by creating mind maps, image banks, and initial sketches. Have you document all your findings and thoughts on your </a:t>
            </a:r>
            <a:r>
              <a:rPr lang="en-GB" sz="1200" dirty="0" err="1"/>
              <a:t>shetchbook</a:t>
            </a:r>
            <a:r>
              <a:rPr lang="en-GB" sz="1200" dirty="0"/>
              <a:t>?</a:t>
            </a:r>
          </a:p>
          <a:p>
            <a:endParaRPr lang="en-GB" sz="1200" dirty="0"/>
          </a:p>
          <a:p>
            <a:r>
              <a:rPr lang="en-GB" sz="1200" b="1" dirty="0"/>
              <a:t>Experimented with Materials and Techniques (AO2) - </a:t>
            </a:r>
            <a:r>
              <a:rPr lang="en-GB" sz="1200" dirty="0"/>
              <a:t>Did you try out different materials and techniques to refine your idea? This can include drawing, painting, printmaking, sculpture, and digital art. Have you recorded your experimentation process in your sketchbook? Were your sheets annotated with what you have learned from each experiment and how it informs your final piece? Does your work relate to the exam question?</a:t>
            </a:r>
          </a:p>
          <a:p>
            <a:endParaRPr lang="en-GB" sz="1200" dirty="0"/>
          </a:p>
          <a:p>
            <a:r>
              <a:rPr lang="en-GB" sz="1200" b="1" dirty="0"/>
              <a:t>Recorded Observations and Ideas (AO3) – </a:t>
            </a:r>
            <a:r>
              <a:rPr lang="en-GB" sz="1200" dirty="0"/>
              <a:t>Have you created detailed observational drawings related to the exam theme. These can be from real life, photos, or imagination? You will gain more marks for use of primary images. Did you keep a detailed record of your creative process in your sketchbook. Have you included sketches, notes, and reflections on how your ideas are evolving?</a:t>
            </a:r>
          </a:p>
          <a:p>
            <a:endParaRPr lang="en-GB" sz="1200" dirty="0"/>
          </a:p>
          <a:p>
            <a:r>
              <a:rPr lang="en-GB" sz="1200" b="1" dirty="0"/>
              <a:t>Planned and created your Final Piece (AO4) </a:t>
            </a:r>
            <a:r>
              <a:rPr lang="en-GB" sz="1200" dirty="0"/>
              <a:t>- Planned your final piece thoroughly. Did you create preparatory sketches and gather all necessary materials? Have you ensured your final piece demonstrates a clear connection to your research and experimentation? It should reflect your personal interpretation of the exam question.</a:t>
            </a:r>
          </a:p>
        </p:txBody>
      </p:sp>
      <p:sp>
        <p:nvSpPr>
          <p:cNvPr id="9" name="TextBox 8">
            <a:extLst>
              <a:ext uri="{FF2B5EF4-FFF2-40B4-BE49-F238E27FC236}">
                <a16:creationId xmlns:a16="http://schemas.microsoft.com/office/drawing/2014/main" id="{F1DEC337-229A-042C-2584-6EF43B0080AE}"/>
              </a:ext>
            </a:extLst>
          </p:cNvPr>
          <p:cNvSpPr txBox="1"/>
          <p:nvPr/>
        </p:nvSpPr>
        <p:spPr>
          <a:xfrm>
            <a:off x="179754" y="252995"/>
            <a:ext cx="6580554" cy="369332"/>
          </a:xfrm>
          <a:prstGeom prst="rect">
            <a:avLst/>
          </a:prstGeom>
          <a:solidFill>
            <a:srgbClr val="FFCC66"/>
          </a:solidFill>
        </p:spPr>
        <p:txBody>
          <a:bodyPr wrap="square">
            <a:spAutoFit/>
          </a:bodyPr>
          <a:lstStyle/>
          <a:p>
            <a:pPr algn="ctr"/>
            <a:r>
              <a:rPr lang="en-GB" b="1" dirty="0"/>
              <a:t>Exam revision </a:t>
            </a:r>
            <a:r>
              <a:rPr lang="en-GB" b="1"/>
              <a:t>guide – A level</a:t>
            </a:r>
            <a:endParaRPr lang="en-GB" b="1" dirty="0"/>
          </a:p>
        </p:txBody>
      </p:sp>
      <p:sp>
        <p:nvSpPr>
          <p:cNvPr id="11" name="TextBox 10">
            <a:extLst>
              <a:ext uri="{FF2B5EF4-FFF2-40B4-BE49-F238E27FC236}">
                <a16:creationId xmlns:a16="http://schemas.microsoft.com/office/drawing/2014/main" id="{544A4F7C-7225-F3A0-AF71-3517F04CB931}"/>
              </a:ext>
            </a:extLst>
          </p:cNvPr>
          <p:cNvSpPr txBox="1"/>
          <p:nvPr/>
        </p:nvSpPr>
        <p:spPr>
          <a:xfrm>
            <a:off x="199292" y="5855294"/>
            <a:ext cx="6561016" cy="369332"/>
          </a:xfrm>
          <a:prstGeom prst="rect">
            <a:avLst/>
          </a:prstGeom>
          <a:solidFill>
            <a:srgbClr val="92D050"/>
          </a:solidFill>
        </p:spPr>
        <p:txBody>
          <a:bodyPr wrap="square">
            <a:spAutoFit/>
          </a:bodyPr>
          <a:lstStyle/>
          <a:p>
            <a:pPr algn="ctr"/>
            <a:r>
              <a:rPr lang="en-GB" b="1" dirty="0"/>
              <a:t>Exam Day Tips</a:t>
            </a:r>
          </a:p>
        </p:txBody>
      </p:sp>
      <p:pic>
        <p:nvPicPr>
          <p:cNvPr id="1026" name="Picture 2" descr="Terminator | Terminator, Actrice, Comédien">
            <a:extLst>
              <a:ext uri="{FF2B5EF4-FFF2-40B4-BE49-F238E27FC236}">
                <a16:creationId xmlns:a16="http://schemas.microsoft.com/office/drawing/2014/main" id="{29B6BA33-EFCC-3E27-210C-B6A128B595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6553" y="6394286"/>
            <a:ext cx="1703755" cy="136708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B3F1A235-5C48-C2E9-A19B-9096E79F5BAF}"/>
              </a:ext>
            </a:extLst>
          </p:cNvPr>
          <p:cNvSpPr txBox="1"/>
          <p:nvPr/>
        </p:nvSpPr>
        <p:spPr>
          <a:xfrm>
            <a:off x="5056553" y="8041337"/>
            <a:ext cx="1703755" cy="1323439"/>
          </a:xfrm>
          <a:prstGeom prst="rect">
            <a:avLst/>
          </a:prstGeom>
          <a:solidFill>
            <a:srgbClr val="FFFF00"/>
          </a:solidFill>
        </p:spPr>
        <p:txBody>
          <a:bodyPr wrap="square" rtlCol="0">
            <a:spAutoFit/>
          </a:bodyPr>
          <a:lstStyle/>
          <a:p>
            <a:pPr algn="ctr"/>
            <a:r>
              <a:rPr lang="en-GB" sz="4000" dirty="0"/>
              <a:t>Good</a:t>
            </a:r>
          </a:p>
          <a:p>
            <a:pPr algn="ctr"/>
            <a:r>
              <a:rPr lang="en-GB" sz="4000" dirty="0"/>
              <a:t>Luck!</a:t>
            </a:r>
          </a:p>
        </p:txBody>
      </p:sp>
    </p:spTree>
    <p:extLst>
      <p:ext uri="{BB962C8B-B14F-4D97-AF65-F5344CB8AC3E}">
        <p14:creationId xmlns:p14="http://schemas.microsoft.com/office/powerpoint/2010/main" val="28525534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ec6cbca-d623-4ab2-9853-95948a287d12" xsi:nil="true"/>
    <lcf76f155ced4ddcb4097134ff3c332f xmlns="674e81a2-14a1-4ef6-96bb-2220e3ba246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638D4C6F8F7F84CA1777220FF12F038" ma:contentTypeVersion="17" ma:contentTypeDescription="Create a new document." ma:contentTypeScope="" ma:versionID="c01007f17ec37fbf03c8c13ff30d60cb">
  <xsd:schema xmlns:xsd="http://www.w3.org/2001/XMLSchema" xmlns:xs="http://www.w3.org/2001/XMLSchema" xmlns:p="http://schemas.microsoft.com/office/2006/metadata/properties" xmlns:ns2="674e81a2-14a1-4ef6-96bb-2220e3ba2467" xmlns:ns3="0ec6cbca-d623-4ab2-9853-95948a287d12" targetNamespace="http://schemas.microsoft.com/office/2006/metadata/properties" ma:root="true" ma:fieldsID="910a97f7aaa471018f1d3525c4b945db" ns2:_="" ns3:_="">
    <xsd:import namespace="674e81a2-14a1-4ef6-96bb-2220e3ba2467"/>
    <xsd:import namespace="0ec6cbca-d623-4ab2-9853-95948a287d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4e81a2-14a1-4ef6-96bb-2220e3ba24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a989ecf-9bff-4200-afe2-21ab510cc3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ec6cbca-d623-4ab2-9853-95948a287d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55ae6b7-db87-4ad6-9e61-cf60e23f88a6}" ma:internalName="TaxCatchAll" ma:showField="CatchAllData" ma:web="0ec6cbca-d623-4ab2-9853-95948a287d1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6AFD97-FAE2-4B0D-BA88-35BE780BA1D7}">
  <ds:schemaRefs>
    <ds:schemaRef ds:uri="http://schemas.microsoft.com/office/2006/metadata/properties"/>
    <ds:schemaRef ds:uri="http://schemas.microsoft.com/office/infopath/2007/PartnerControls"/>
    <ds:schemaRef ds:uri="0ec6cbca-d623-4ab2-9853-95948a287d12"/>
    <ds:schemaRef ds:uri="674e81a2-14a1-4ef6-96bb-2220e3ba2467"/>
  </ds:schemaRefs>
</ds:datastoreItem>
</file>

<file path=customXml/itemProps2.xml><?xml version="1.0" encoding="utf-8"?>
<ds:datastoreItem xmlns:ds="http://schemas.openxmlformats.org/officeDocument/2006/customXml" ds:itemID="{734C3FF8-F58E-4A80-BEA4-5C76779A3D1E}">
  <ds:schemaRefs>
    <ds:schemaRef ds:uri="http://schemas.microsoft.com/sharepoint/v3/contenttype/forms"/>
  </ds:schemaRefs>
</ds:datastoreItem>
</file>

<file path=customXml/itemProps3.xml><?xml version="1.0" encoding="utf-8"?>
<ds:datastoreItem xmlns:ds="http://schemas.openxmlformats.org/officeDocument/2006/customXml" ds:itemID="{CC4DF076-3A24-4E6A-89E7-B5E619CD58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4e81a2-14a1-4ef6-96bb-2220e3ba2467"/>
    <ds:schemaRef ds:uri="0ec6cbca-d623-4ab2-9853-95948a287d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37</TotalTime>
  <Words>502</Words>
  <Application>Microsoft Office PowerPoint</Application>
  <PresentationFormat>A4 Paper (210x297 mm)</PresentationFormat>
  <Paragraphs>22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G. Hayman</dc:creator>
  <cp:lastModifiedBy>Mr G. Hayman</cp:lastModifiedBy>
  <cp:revision>5</cp:revision>
  <cp:lastPrinted>2024-07-04T11:55:07Z</cp:lastPrinted>
  <dcterms:created xsi:type="dcterms:W3CDTF">2024-07-04T11:29:19Z</dcterms:created>
  <dcterms:modified xsi:type="dcterms:W3CDTF">2024-07-10T08:30:03Z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0x0101004638D4C6F8F7F84CA1777220FF12F038</vt:lpwstr>
  </property>
</Properties>
</file>