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66" r:id="rId5"/>
    <p:sldId id="290" r:id="rId6"/>
    <p:sldId id="268" r:id="rId7"/>
    <p:sldId id="287" r:id="rId8"/>
    <p:sldId id="303" r:id="rId9"/>
    <p:sldId id="269" r:id="rId10"/>
    <p:sldId id="270" r:id="rId11"/>
    <p:sldId id="274" r:id="rId12"/>
    <p:sldId id="275" r:id="rId13"/>
    <p:sldId id="324" r:id="rId14"/>
    <p:sldId id="325" r:id="rId15"/>
    <p:sldId id="277" r:id="rId16"/>
    <p:sldId id="271" r:id="rId17"/>
    <p:sldId id="289" r:id="rId1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6FFE6A-5DE0-491A-8791-9CAAFCD8DE67}" v="22" dt="2024-11-20T12:04:05.55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39"/>
        <p:guide orient="horz" pos="216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11/20/2024</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11/20/2024</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26466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5</a:t>
            </a:fld>
            <a:endParaRPr lang="en-US"/>
          </a:p>
        </p:txBody>
      </p:sp>
    </p:spTree>
    <p:extLst>
      <p:ext uri="{BB962C8B-B14F-4D97-AF65-F5344CB8AC3E}">
        <p14:creationId xmlns:p14="http://schemas.microsoft.com/office/powerpoint/2010/main" val="420028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14</a:t>
            </a:fld>
            <a:endParaRPr lang="en-US"/>
          </a:p>
        </p:txBody>
      </p:sp>
    </p:spTree>
    <p:extLst>
      <p:ext uri="{BB962C8B-B14F-4D97-AF65-F5344CB8AC3E}">
        <p14:creationId xmlns:p14="http://schemas.microsoft.com/office/powerpoint/2010/main" val="390409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88825"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766" y="91440"/>
            <a:ext cx="10897307" cy="1115934"/>
          </a:xfrm>
        </p:spPr>
        <p:txBody>
          <a:bodyPr anchor="b" anchorCtr="0">
            <a:noAutofit/>
          </a:bodyPr>
          <a:lstStyle>
            <a:lvl1pPr>
              <a:defRPr sz="3199">
                <a:solidFill>
                  <a:schemeClr val="bg1"/>
                </a:solidFill>
              </a:defRPr>
            </a:lvl1pPr>
          </a:lstStyle>
          <a:p>
            <a:r>
              <a:rPr lang="en-US">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20"/>
            <a:ext cx="12188825"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7"/>
            <a:ext cx="4650037"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 Placeholder 6">
            <a:extLst>
              <a:ext uri="{FF2B5EF4-FFF2-40B4-BE49-F238E27FC236}">
                <a16:creationId xmlns:a16="http://schemas.microsoft.com/office/drawing/2014/main" id="{1C84EF9E-6407-0DD3-7326-3E41B7FACC61}"/>
              </a:ext>
            </a:extLst>
          </p:cNvPr>
          <p:cNvSpPr>
            <a:spLocks noGrp="1"/>
          </p:cNvSpPr>
          <p:nvPr>
            <p:ph type="body" sz="quarter" idx="16" hasCustomPrompt="1"/>
          </p:nvPr>
        </p:nvSpPr>
        <p:spPr>
          <a:xfrm>
            <a:off x="642771" y="1741996"/>
            <a:ext cx="4726344" cy="641282"/>
          </a:xfrm>
        </p:spPr>
        <p:txBody>
          <a:bodyPr>
            <a:noAutofit/>
          </a:bodyPr>
          <a:lstStyle>
            <a:lvl1pPr marL="0" indent="0">
              <a:buNone/>
              <a:defRPr sz="1999"/>
            </a:lvl1pPr>
          </a:lstStyle>
          <a:p>
            <a:pPr lvl="0"/>
            <a:r>
              <a:rPr lang="en-US"/>
              <a:t>Click to add subtitle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p:nvPr>
        </p:nvSpPr>
        <p:spPr>
          <a:xfrm>
            <a:off x="648766" y="2422381"/>
            <a:ext cx="4720349" cy="3039917"/>
          </a:xfrm>
        </p:spPr>
        <p:txBody>
          <a:bodyPr anchor="t">
            <a:normAutofit/>
          </a:bodyPr>
          <a:lstStyle>
            <a:lvl1pPr>
              <a:defRPr sz="16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55C877DC-6425-8E5B-A605-80E02348F5E9}"/>
              </a:ext>
            </a:extLst>
          </p:cNvPr>
          <p:cNvSpPr>
            <a:spLocks noGrp="1"/>
          </p:cNvSpPr>
          <p:nvPr>
            <p:ph type="body" sz="quarter" idx="17" hasCustomPrompt="1"/>
          </p:nvPr>
        </p:nvSpPr>
        <p:spPr>
          <a:xfrm>
            <a:off x="6097420" y="1741996"/>
            <a:ext cx="4726344" cy="641282"/>
          </a:xfrm>
        </p:spPr>
        <p:txBody>
          <a:bodyPr>
            <a:noAutofit/>
          </a:bodyPr>
          <a:lstStyle>
            <a:lvl1pPr marL="0" indent="0">
              <a:buNone/>
              <a:defRPr sz="1999"/>
            </a:lvl1pPr>
          </a:lstStyle>
          <a:p>
            <a:pPr lvl="0"/>
            <a:r>
              <a:rPr lang="en-US"/>
              <a:t>Click to add subtitle</a:t>
            </a:r>
          </a:p>
        </p:txBody>
      </p:sp>
      <p:sp>
        <p:nvSpPr>
          <p:cNvPr id="15" name="Content Placeholder 2">
            <a:extLst>
              <a:ext uri="{FF2B5EF4-FFF2-40B4-BE49-F238E27FC236}">
                <a16:creationId xmlns:a16="http://schemas.microsoft.com/office/drawing/2014/main" id="{373713E4-B7E6-26C4-82F5-72DAAE26A687}"/>
              </a:ext>
            </a:extLst>
          </p:cNvPr>
          <p:cNvSpPr>
            <a:spLocks noGrp="1"/>
          </p:cNvSpPr>
          <p:nvPr>
            <p:ph sz="quarter" idx="14"/>
          </p:nvPr>
        </p:nvSpPr>
        <p:spPr>
          <a:xfrm>
            <a:off x="6103415" y="2422381"/>
            <a:ext cx="4720349" cy="3039917"/>
          </a:xfrm>
        </p:spPr>
        <p:txBody>
          <a:bodyPr anchor="t">
            <a:normAutofit/>
          </a:bodyPr>
          <a:lstStyle>
            <a:lvl1pPr>
              <a:defRPr sz="16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577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750" y="6309360"/>
            <a:ext cx="3423094"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2221" y="6309360"/>
            <a:ext cx="3411084" cy="457200"/>
          </a:xfrm>
        </p:spPr>
        <p:txBody>
          <a:bodyPr/>
          <a:lstStyle>
            <a:lvl1pPr>
              <a:defRPr>
                <a:solidFill>
                  <a:schemeClr val="tx2"/>
                </a:solidFill>
              </a:defRPr>
            </a:lvl1pPr>
          </a:lstStyle>
          <a:p>
            <a:r>
              <a:rPr lang="en-US"/>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6450" y="6309360"/>
            <a:ext cx="979624" cy="457200"/>
          </a:xfrm>
        </p:spPr>
        <p:txBody>
          <a:bodyPr/>
          <a:lstStyle/>
          <a:p>
            <a:fld id="{FAEF9944-A4F6-4C59-AEBD-678D6480B8EA}" type="slidenum">
              <a:rPr lang="en-US" smtClean="0"/>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2591" y="6117631"/>
            <a:ext cx="63991"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286582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11/20/2024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11/20/2024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11/20/2024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11/20/2024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11/20/2024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11/20/2024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11/20/2024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11/20/2024</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 id="2147483680"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slideLayout" Target="../slideLayouts/slideLayout12.xml"/><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5.png"/><Relationship Id="rId2" Type="http://schemas.openxmlformats.org/officeDocument/2006/relationships/audio" Target="../media/media11.m4a"/><Relationship Id="rId16" Type="http://schemas.openxmlformats.org/officeDocument/2006/relationships/image" Target="../media/image25.jpeg"/><Relationship Id="rId1" Type="http://schemas.microsoft.com/office/2007/relationships/media" Target="../media/media11.m4a"/><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3852" y="764704"/>
            <a:ext cx="7272808" cy="2448272"/>
          </a:xfrm>
        </p:spPr>
        <p:txBody>
          <a:bodyPr anchor="ctr">
            <a:normAutofit/>
          </a:bodyPr>
          <a:lstStyle/>
          <a:p>
            <a:pPr algn="ctr"/>
            <a:r>
              <a:rPr lang="en-GB" sz="4800" b="1" i="1"/>
              <a:t>The Sixth Form </a:t>
            </a:r>
          </a:p>
          <a:p>
            <a:pPr algn="ctr"/>
            <a:r>
              <a:rPr lang="en-GB" sz="4800" b="1" i="1"/>
              <a:t>at </a:t>
            </a:r>
          </a:p>
          <a:p>
            <a:pPr algn="ctr"/>
            <a:r>
              <a:rPr lang="en-GB" sz="4800" b="1" i="1" err="1"/>
              <a:t>Beths</a:t>
            </a:r>
            <a:r>
              <a:rPr lang="en-GB" sz="4800" b="1" i="1"/>
              <a:t> Grammar School</a:t>
            </a:r>
            <a:endParaRPr lang="en-US" sz="4800" b="1" i="1"/>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732" y="3212976"/>
            <a:ext cx="2083048" cy="2467611"/>
          </a:xfrm>
          <a:prstGeom prst="rect">
            <a:avLst/>
          </a:prstGeom>
        </p:spPr>
      </p:pic>
      <p:sp>
        <p:nvSpPr>
          <p:cNvPr id="4" name="TextBox 3"/>
          <p:cNvSpPr txBox="1"/>
          <p:nvPr/>
        </p:nvSpPr>
        <p:spPr>
          <a:xfrm>
            <a:off x="765820" y="4005064"/>
            <a:ext cx="2664296" cy="830997"/>
          </a:xfrm>
          <a:prstGeom prst="rect">
            <a:avLst/>
          </a:prstGeom>
          <a:noFill/>
        </p:spPr>
        <p:txBody>
          <a:bodyPr wrap="square" rtlCol="0">
            <a:spAutoFit/>
          </a:bodyPr>
          <a:lstStyle/>
          <a:p>
            <a:pPr algn="ctr"/>
            <a:r>
              <a:rPr lang="en-GB"/>
              <a:t>Mr Blyghton</a:t>
            </a:r>
          </a:p>
          <a:p>
            <a:pPr algn="ctr"/>
            <a:r>
              <a:rPr lang="en-GB"/>
              <a:t>Headteacher</a:t>
            </a:r>
          </a:p>
        </p:txBody>
      </p:sp>
      <p:sp>
        <p:nvSpPr>
          <p:cNvPr id="5" name="TextBox 4"/>
          <p:cNvSpPr txBox="1"/>
          <p:nvPr/>
        </p:nvSpPr>
        <p:spPr>
          <a:xfrm>
            <a:off x="6094412" y="3933056"/>
            <a:ext cx="2295786" cy="1200329"/>
          </a:xfrm>
          <a:prstGeom prst="rect">
            <a:avLst/>
          </a:prstGeom>
          <a:noFill/>
        </p:spPr>
        <p:txBody>
          <a:bodyPr wrap="square" rtlCol="0">
            <a:spAutoFit/>
          </a:bodyPr>
          <a:lstStyle/>
          <a:p>
            <a:pPr algn="ctr"/>
            <a:r>
              <a:rPr lang="en-GB"/>
              <a:t>Ms Adeoye</a:t>
            </a:r>
          </a:p>
          <a:p>
            <a:pPr algn="ctr"/>
            <a:r>
              <a:rPr lang="en-GB"/>
              <a:t>Assistant Headteacher</a:t>
            </a:r>
          </a:p>
        </p:txBody>
      </p:sp>
      <p:pic>
        <p:nvPicPr>
          <p:cNvPr id="11" name="Audio 10">
            <a:hlinkClick r:id="" action="ppaction://media"/>
            <a:extLst>
              <a:ext uri="{FF2B5EF4-FFF2-40B4-BE49-F238E27FC236}">
                <a16:creationId xmlns:a16="http://schemas.microsoft.com/office/drawing/2014/main" id="{2F323489-C99E-A488-0AC1-2885D32734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advTm="27410">
        <p:fade/>
      </p:transition>
    </mc:Choice>
    <mc:Fallback xmlns="">
      <p:transition spd="med" advTm="27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A783-B71C-9643-7F88-8D96FECDB041}"/>
              </a:ext>
            </a:extLst>
          </p:cNvPr>
          <p:cNvSpPr>
            <a:spLocks noGrp="1"/>
          </p:cNvSpPr>
          <p:nvPr>
            <p:ph type="title"/>
          </p:nvPr>
        </p:nvSpPr>
        <p:spPr/>
        <p:txBody>
          <a:bodyPr/>
          <a:lstStyle/>
          <a:p>
            <a:r>
              <a:rPr lang="en-US" sz="6598" b="1"/>
              <a:t>Top Performers 2024 </a:t>
            </a:r>
          </a:p>
        </p:txBody>
      </p:sp>
      <p:sp>
        <p:nvSpPr>
          <p:cNvPr id="8" name="Slide Number Placeholder 7">
            <a:extLst>
              <a:ext uri="{FF2B5EF4-FFF2-40B4-BE49-F238E27FC236}">
                <a16:creationId xmlns:a16="http://schemas.microsoft.com/office/drawing/2014/main" id="{C23AF284-98DE-C07E-F47E-0416E70C9996}"/>
              </a:ext>
            </a:extLst>
          </p:cNvPr>
          <p:cNvSpPr>
            <a:spLocks noGrp="1"/>
          </p:cNvSpPr>
          <p:nvPr>
            <p:ph type="sldNum" sz="quarter" idx="12"/>
          </p:nvPr>
        </p:nvSpPr>
        <p:spPr/>
        <p:txBody>
          <a:bodyPr/>
          <a:lstStyle/>
          <a:p>
            <a:fld id="{FAEF9944-A4F6-4C59-AEBD-678D6480B8EA}" type="slidenum">
              <a:rPr lang="en-US" smtClean="0"/>
              <a:t>10</a:t>
            </a:fld>
            <a:endParaRPr lang="en-US"/>
          </a:p>
        </p:txBody>
      </p:sp>
      <p:pic>
        <p:nvPicPr>
          <p:cNvPr id="10" name="Picture 8" descr="A black text on a white background&#10;&#10;Description automatically generated">
            <a:extLst>
              <a:ext uri="{FF2B5EF4-FFF2-40B4-BE49-F238E27FC236}">
                <a16:creationId xmlns:a16="http://schemas.microsoft.com/office/drawing/2014/main" id="{A9A47695-5848-DCA8-FE96-7483712E93CD}"/>
              </a:ext>
            </a:extLst>
          </p:cNvPr>
          <p:cNvPicPr>
            <a:picLocks noChangeAspect="1"/>
          </p:cNvPicPr>
          <p:nvPr/>
        </p:nvPicPr>
        <p:blipFill>
          <a:blip r:embed="rId4"/>
          <a:stretch>
            <a:fillRect/>
          </a:stretch>
        </p:blipFill>
        <p:spPr>
          <a:xfrm>
            <a:off x="9262199" y="1544562"/>
            <a:ext cx="2712597" cy="712057"/>
          </a:xfrm>
          <a:prstGeom prst="rect">
            <a:avLst/>
          </a:prstGeom>
        </p:spPr>
      </p:pic>
      <p:pic>
        <p:nvPicPr>
          <p:cNvPr id="12" name="Picture 9" descr="Logo&#10;&#10;Description automatically generated">
            <a:extLst>
              <a:ext uri="{FF2B5EF4-FFF2-40B4-BE49-F238E27FC236}">
                <a16:creationId xmlns:a16="http://schemas.microsoft.com/office/drawing/2014/main" id="{E36A2266-9B99-99C5-C099-DF87E24A84A4}"/>
              </a:ext>
            </a:extLst>
          </p:cNvPr>
          <p:cNvPicPr>
            <a:picLocks noChangeAspect="1"/>
          </p:cNvPicPr>
          <p:nvPr/>
        </p:nvPicPr>
        <p:blipFill>
          <a:blip r:embed="rId5"/>
          <a:stretch>
            <a:fillRect/>
          </a:stretch>
        </p:blipFill>
        <p:spPr>
          <a:xfrm>
            <a:off x="9265545" y="2884751"/>
            <a:ext cx="2322703" cy="894240"/>
          </a:xfrm>
          <a:prstGeom prst="rect">
            <a:avLst/>
          </a:prstGeom>
        </p:spPr>
      </p:pic>
      <p:pic>
        <p:nvPicPr>
          <p:cNvPr id="14" name="Picture 7" descr="Logo, company name&#10;&#10;Description automatically generated">
            <a:extLst>
              <a:ext uri="{FF2B5EF4-FFF2-40B4-BE49-F238E27FC236}">
                <a16:creationId xmlns:a16="http://schemas.microsoft.com/office/drawing/2014/main" id="{65D3BBD6-C4CC-D087-105D-A4E8B3D9B0EE}"/>
              </a:ext>
            </a:extLst>
          </p:cNvPr>
          <p:cNvPicPr>
            <a:picLocks noChangeAspect="1"/>
          </p:cNvPicPr>
          <p:nvPr/>
        </p:nvPicPr>
        <p:blipFill>
          <a:blip r:embed="rId6"/>
          <a:stretch>
            <a:fillRect/>
          </a:stretch>
        </p:blipFill>
        <p:spPr>
          <a:xfrm>
            <a:off x="9549334" y="4114433"/>
            <a:ext cx="1737066" cy="1737066"/>
          </a:xfrm>
          <a:prstGeom prst="rect">
            <a:avLst/>
          </a:prstGeom>
        </p:spPr>
      </p:pic>
      <p:graphicFrame>
        <p:nvGraphicFramePr>
          <p:cNvPr id="6" name="Content Placeholder 3">
            <a:extLst>
              <a:ext uri="{FF2B5EF4-FFF2-40B4-BE49-F238E27FC236}">
                <a16:creationId xmlns:a16="http://schemas.microsoft.com/office/drawing/2014/main" id="{A1F11D11-012D-0DAE-592B-2B5CCA7F46D6}"/>
              </a:ext>
            </a:extLst>
          </p:cNvPr>
          <p:cNvGraphicFramePr>
            <a:graphicFrameLocks/>
          </p:cNvGraphicFramePr>
          <p:nvPr/>
        </p:nvGraphicFramePr>
        <p:xfrm>
          <a:off x="118723" y="1544561"/>
          <a:ext cx="8892303" cy="4510497"/>
        </p:xfrm>
        <a:graphic>
          <a:graphicData uri="http://schemas.openxmlformats.org/drawingml/2006/table">
            <a:tbl>
              <a:tblPr firstRow="1" firstCol="1" bandRow="1">
                <a:tableStyleId>{5C22544A-7EE6-4342-B048-85BDC9FD1C3A}</a:tableStyleId>
              </a:tblPr>
              <a:tblGrid>
                <a:gridCol w="805913">
                  <a:extLst>
                    <a:ext uri="{9D8B030D-6E8A-4147-A177-3AD203B41FA5}">
                      <a16:colId xmlns:a16="http://schemas.microsoft.com/office/drawing/2014/main" val="1776237136"/>
                    </a:ext>
                  </a:extLst>
                </a:gridCol>
                <a:gridCol w="4496110">
                  <a:extLst>
                    <a:ext uri="{9D8B030D-6E8A-4147-A177-3AD203B41FA5}">
                      <a16:colId xmlns:a16="http://schemas.microsoft.com/office/drawing/2014/main" val="1653890122"/>
                    </a:ext>
                  </a:extLst>
                </a:gridCol>
                <a:gridCol w="3590280">
                  <a:extLst>
                    <a:ext uri="{9D8B030D-6E8A-4147-A177-3AD203B41FA5}">
                      <a16:colId xmlns:a16="http://schemas.microsoft.com/office/drawing/2014/main" val="895387301"/>
                    </a:ext>
                  </a:extLst>
                </a:gridCol>
              </a:tblGrid>
              <a:tr h="369846">
                <a:tc>
                  <a:txBody>
                    <a:bodyPr/>
                    <a:lstStyle/>
                    <a:p>
                      <a:pPr>
                        <a:lnSpc>
                          <a:spcPct val="115000"/>
                        </a:lnSpc>
                        <a:spcAft>
                          <a:spcPts val="1000"/>
                        </a:spcAft>
                      </a:pPr>
                      <a:r>
                        <a:rPr lang="en-GB" sz="1100" kern="1200">
                          <a:effectLst/>
                        </a:rPr>
                        <a:t>Name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tc>
                  <a:txBody>
                    <a:bodyPr/>
                    <a:lstStyle/>
                    <a:p>
                      <a:pPr algn="just">
                        <a:lnSpc>
                          <a:spcPct val="115000"/>
                        </a:lnSpc>
                        <a:spcAft>
                          <a:spcPts val="1000"/>
                        </a:spcAft>
                      </a:pPr>
                      <a:r>
                        <a:rPr lang="en-GB" sz="1100" kern="1200">
                          <a:effectLst/>
                        </a:rPr>
                        <a:t>Grades achieved (subjects)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tc>
                  <a:txBody>
                    <a:bodyPr/>
                    <a:lstStyle/>
                    <a:p>
                      <a:pPr algn="just">
                        <a:lnSpc>
                          <a:spcPct val="115000"/>
                        </a:lnSpc>
                        <a:spcAft>
                          <a:spcPts val="1000"/>
                        </a:spcAft>
                      </a:pPr>
                      <a:r>
                        <a:rPr lang="en-GB" sz="1100" kern="1200">
                          <a:effectLst/>
                        </a:rPr>
                        <a:t>Destination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067017006"/>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EB</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Economics : A* ; Mathematics : A* ; Further Mathematics : A* ; Physics : A*</a:t>
                      </a:r>
                    </a:p>
                  </a:txBody>
                  <a:tcPr marL="63360" marR="63360" marT="0" marB="0"/>
                </a:tc>
                <a:tc>
                  <a:txBody>
                    <a:bodyPr/>
                    <a:lstStyle/>
                    <a:p>
                      <a:pPr algn="just">
                        <a:lnSpc>
                          <a:spcPct val="115000"/>
                        </a:lnSpc>
                        <a:spcAft>
                          <a:spcPts val="1000"/>
                        </a:spcAft>
                      </a:pPr>
                      <a:r>
                        <a:rPr lang="en-GB" sz="1100" kern="1200">
                          <a:effectLst/>
                        </a:rPr>
                        <a:t>University of Cambridge : Economics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885950932"/>
                  </a:ext>
                </a:extLst>
              </a:tr>
              <a:tr h="372902">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DF</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Computer Science : A* ; Mathematics : A* ; Further Mathematics : A* ; Physics : A*</a:t>
                      </a:r>
                    </a:p>
                  </a:txBody>
                  <a:tcPr marL="63360" marR="63360" marT="0" marB="0"/>
                </a:tc>
                <a:tc>
                  <a:txBody>
                    <a:bodyPr/>
                    <a:lstStyle/>
                    <a:p>
                      <a:pPr algn="just">
                        <a:lnSpc>
                          <a:spcPct val="115000"/>
                        </a:lnSpc>
                        <a:spcAft>
                          <a:spcPts val="1000"/>
                        </a:spcAft>
                      </a:pPr>
                      <a:r>
                        <a:rPr lang="en-GB" sz="1100" kern="1200">
                          <a:effectLst/>
                        </a:rPr>
                        <a:t>Imperial College : Computer Science (AI &amp; Machine Learning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070181530"/>
                  </a:ext>
                </a:extLst>
              </a:tr>
              <a:tr h="374172">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AL</a:t>
                      </a:r>
                    </a:p>
                  </a:txBody>
                  <a:tcPr marL="63360" marR="63360" marT="0" marB="0"/>
                </a:tc>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GB" sz="1100">
                          <a:effectLst/>
                          <a:latin typeface="Calibri" panose="020F0502020204030204" pitchFamily="34" charset="0"/>
                          <a:cs typeface="Times New Roman" panose="02020603050405020304" pitchFamily="18" charset="0"/>
                        </a:rPr>
                        <a:t>Computer Science : A* ; Mathematics : A* ; Further Mathematics : A* ; Physics : A*</a:t>
                      </a:r>
                    </a:p>
                  </a:txBody>
                  <a:tcPr marL="63360" marR="63360" marT="0" marB="0"/>
                </a:tc>
                <a:tc>
                  <a:txBody>
                    <a:bodyPr/>
                    <a:lstStyle/>
                    <a:p>
                      <a:pPr algn="just">
                        <a:lnSpc>
                          <a:spcPct val="115000"/>
                        </a:lnSpc>
                        <a:spcAft>
                          <a:spcPts val="1000"/>
                        </a:spcAft>
                      </a:pPr>
                      <a:r>
                        <a:rPr lang="en-GB" sz="1100" kern="1200">
                          <a:effectLst/>
                        </a:rPr>
                        <a:t>UCL : Computer Science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5162246"/>
                  </a:ext>
                </a:extLst>
              </a:tr>
              <a:tr h="372902">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VF</a:t>
                      </a:r>
                    </a:p>
                  </a:txBody>
                  <a:tcPr marL="63360" marR="6336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effectLst/>
                          <a:latin typeface="Calibri" panose="020F0502020204030204" pitchFamily="34" charset="0"/>
                          <a:cs typeface="Times New Roman" panose="02020603050405020304" pitchFamily="18" charset="0"/>
                        </a:rPr>
                        <a:t>Computer Science : A* ; Mathematics : A ; Further Mathematics : A* ; Physics : A*</a:t>
                      </a:r>
                    </a:p>
                  </a:txBody>
                  <a:tcPr marL="63360" marR="63360" marT="0" marB="0"/>
                </a:tc>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GB" sz="1100" kern="1200">
                          <a:effectLst/>
                        </a:rPr>
                        <a:t>Imperial College : Computer Science (AI &amp; Machine Learning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2389830481"/>
                  </a:ext>
                </a:extLst>
              </a:tr>
              <a:tr h="372902">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VO</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Economics : A* ; Politics : A* ; Sociology : A*</a:t>
                      </a:r>
                    </a:p>
                  </a:txBody>
                  <a:tcPr marL="63360" marR="63360" marT="0" marB="0"/>
                </a:tc>
                <a:tc>
                  <a:txBody>
                    <a:bodyPr/>
                    <a:lstStyle/>
                    <a:p>
                      <a:pPr algn="just">
                        <a:lnSpc>
                          <a:spcPct val="115000"/>
                        </a:lnSpc>
                        <a:spcAft>
                          <a:spcPts val="1000"/>
                        </a:spcAft>
                      </a:pPr>
                      <a:r>
                        <a:rPr lang="en-GB" sz="1100" kern="1200">
                          <a:effectLst/>
                        </a:rPr>
                        <a:t>University of Cambridge : Human, Social &amp; Political Sciences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873624499"/>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JO</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Biology : A* ; Chemistry : A* ; Mathematics : A*</a:t>
                      </a:r>
                    </a:p>
                  </a:txBody>
                  <a:tcPr marL="63360" marR="63360" marT="0" marB="0"/>
                </a:tc>
                <a:tc>
                  <a:txBody>
                    <a:bodyPr/>
                    <a:lstStyle/>
                    <a:p>
                      <a:pPr algn="just">
                        <a:lnSpc>
                          <a:spcPct val="115000"/>
                        </a:lnSpc>
                        <a:spcAft>
                          <a:spcPts val="1000"/>
                        </a:spcAft>
                      </a:pPr>
                      <a:r>
                        <a:rPr lang="en-GB" sz="1000" kern="1200">
                          <a:effectLst/>
                        </a:rPr>
                        <a:t>University of Nottingham : Medicine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493801185"/>
                  </a:ext>
                </a:extLst>
              </a:tr>
              <a:tr h="335193">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DB</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Mathematics : A* ; Physics : A* ; Computer Science : A ; Further Mathematics : A</a:t>
                      </a:r>
                    </a:p>
                  </a:txBody>
                  <a:tcPr marL="63360" marR="63360" marT="0" marB="0"/>
                </a:tc>
                <a:tc>
                  <a:txBody>
                    <a:bodyPr/>
                    <a:lstStyle/>
                    <a:p>
                      <a:pPr algn="just">
                        <a:lnSpc>
                          <a:spcPct val="115000"/>
                        </a:lnSpc>
                        <a:spcAft>
                          <a:spcPts val="1000"/>
                        </a:spcAft>
                      </a:pPr>
                      <a:r>
                        <a:rPr lang="en-GB" sz="1100" kern="1200">
                          <a:effectLst/>
                        </a:rPr>
                        <a:t>University of Oxford : Physics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171396421"/>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MM</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Mathematics : A* ; Physics : A* ; Chemistry : A ; Further Mathematics : A</a:t>
                      </a:r>
                    </a:p>
                  </a:txBody>
                  <a:tcPr marL="63360" marR="63360" marT="0" marB="0"/>
                </a:tc>
                <a:tc>
                  <a:txBody>
                    <a:bodyPr/>
                    <a:lstStyle/>
                    <a:p>
                      <a:pPr algn="just">
                        <a:lnSpc>
                          <a:spcPct val="115000"/>
                        </a:lnSpc>
                        <a:spcAft>
                          <a:spcPts val="1000"/>
                        </a:spcAft>
                      </a:pPr>
                      <a:r>
                        <a:rPr lang="en-GB" sz="1100" kern="1200">
                          <a:effectLst/>
                        </a:rPr>
                        <a:t>University of Bristol : Aeronautical Engineering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876595392"/>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a:t>
                      </a:r>
                    </a:p>
                  </a:txBody>
                  <a:tcPr marL="63360" marR="63360" marT="0" marB="0"/>
                </a:tc>
                <a:tc>
                  <a:txBody>
                    <a:bodyPr/>
                    <a:lstStyle/>
                    <a:p>
                      <a:r>
                        <a:rPr lang="en-GB" sz="1100">
                          <a:effectLst/>
                          <a:latin typeface="Calibri" panose="020F0502020204030204" pitchFamily="34" charset="0"/>
                          <a:cs typeface="Times New Roman" panose="02020603050405020304" pitchFamily="18" charset="0"/>
                        </a:rPr>
                        <a:t>Electronics : A* ; Mathematics : A* ; Physics : A</a:t>
                      </a:r>
                    </a:p>
                  </a:txBody>
                  <a:tcPr marL="63360" marR="63360" marT="0" marB="0"/>
                </a:tc>
                <a:tc>
                  <a:txBody>
                    <a:bodyPr/>
                    <a:lstStyle/>
                    <a:p>
                      <a:pPr algn="just">
                        <a:lnSpc>
                          <a:spcPct val="115000"/>
                        </a:lnSpc>
                        <a:spcAft>
                          <a:spcPts val="1000"/>
                        </a:spcAft>
                      </a:pPr>
                      <a:r>
                        <a:rPr lang="en-GB" sz="1100" kern="1200">
                          <a:effectLst/>
                        </a:rPr>
                        <a:t> Apprenticeship : Network Rail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543079058"/>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BP</a:t>
                      </a:r>
                    </a:p>
                  </a:txBody>
                  <a:tcPr marL="63360" marR="63360" marT="0" marB="0"/>
                </a:tc>
                <a:tc>
                  <a:txBody>
                    <a:bodyPr/>
                    <a:lstStyle/>
                    <a:p>
                      <a:pPr algn="just">
                        <a:lnSpc>
                          <a:spcPct val="115000"/>
                        </a:lnSpc>
                        <a:spcAft>
                          <a:spcPts val="1000"/>
                        </a:spcAft>
                      </a:pPr>
                      <a:r>
                        <a:rPr lang="en-GB" sz="1100">
                          <a:effectLst/>
                        </a:rPr>
                        <a:t>Mathematics : A* ; Physics : A* ; Chemistry :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tc>
                  <a:txBody>
                    <a:bodyPr/>
                    <a:lstStyle/>
                    <a:p>
                      <a:pPr algn="just">
                        <a:lnSpc>
                          <a:spcPct val="115000"/>
                        </a:lnSpc>
                        <a:spcAft>
                          <a:spcPts val="1000"/>
                        </a:spcAft>
                      </a:pPr>
                      <a:r>
                        <a:rPr lang="en-GB" sz="1100" kern="1200">
                          <a:effectLst/>
                        </a:rPr>
                        <a:t>UCL : Computer Science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3642826521"/>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LP</a:t>
                      </a:r>
                    </a:p>
                  </a:txBody>
                  <a:tcPr marL="63360" marR="63360" marT="0" marB="0"/>
                </a:tc>
                <a:tc>
                  <a:txBody>
                    <a:bodyPr/>
                    <a:lstStyle/>
                    <a:p>
                      <a:pPr algn="just">
                        <a:lnSpc>
                          <a:spcPct val="115000"/>
                        </a:lnSpc>
                        <a:spcAft>
                          <a:spcPts val="1000"/>
                        </a:spcAft>
                      </a:pPr>
                      <a:r>
                        <a:rPr lang="en-GB" sz="1100">
                          <a:effectLst/>
                        </a:rPr>
                        <a:t>Mathematics : A* ; Physics : A* ; Film Studies :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tc>
                  <a:txBody>
                    <a:bodyPr/>
                    <a:lstStyle/>
                    <a:p>
                      <a:pPr algn="just">
                        <a:lnSpc>
                          <a:spcPct val="115000"/>
                        </a:lnSpc>
                        <a:spcAft>
                          <a:spcPts val="1000"/>
                        </a:spcAft>
                      </a:pPr>
                      <a:r>
                        <a:rPr lang="en-GB" sz="1100" kern="1200">
                          <a:effectLst/>
                        </a:rPr>
                        <a:t>University of Bristol : Mathematics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1983450282"/>
                  </a:ext>
                </a:extLst>
              </a:tr>
              <a:tr h="276978">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MS</a:t>
                      </a:r>
                    </a:p>
                  </a:txBody>
                  <a:tcPr marL="63360" marR="63360" marT="0" marB="0"/>
                </a:tc>
                <a:tc>
                  <a:txBody>
                    <a:bodyPr/>
                    <a:lstStyle/>
                    <a:p>
                      <a:pPr algn="just">
                        <a:lnSpc>
                          <a:spcPct val="115000"/>
                        </a:lnSpc>
                        <a:spcAft>
                          <a:spcPts val="1000"/>
                        </a:spcAft>
                      </a:pPr>
                      <a:r>
                        <a:rPr lang="en-GB" sz="1100">
                          <a:effectLst/>
                        </a:rPr>
                        <a:t>Biology : A* ; Film Studies : A* ; English Literature :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tc>
                  <a:txBody>
                    <a:bodyPr/>
                    <a:lstStyle/>
                    <a:p>
                      <a:pPr algn="just">
                        <a:lnSpc>
                          <a:spcPct val="115000"/>
                        </a:lnSpc>
                        <a:spcAft>
                          <a:spcPts val="1000"/>
                        </a:spcAft>
                      </a:pPr>
                      <a:r>
                        <a:rPr lang="en-GB" sz="1100" kern="1200">
                          <a:effectLst/>
                        </a:rPr>
                        <a:t>University of Bournemouth : Film Production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360" marR="63360" marT="0" marB="0"/>
                </a:tc>
                <a:extLst>
                  <a:ext uri="{0D108BD9-81ED-4DB2-BD59-A6C34878D82A}">
                    <a16:rowId xmlns:a16="http://schemas.microsoft.com/office/drawing/2014/main" val="932404166"/>
                  </a:ext>
                </a:extLst>
              </a:tr>
              <a:tr h="373259">
                <a:tc>
                  <a:txBody>
                    <a:bodyPr/>
                    <a:lstStyle/>
                    <a:p>
                      <a:pPr algn="just">
                        <a:lnSpc>
                          <a:spcPct val="115000"/>
                        </a:lnSpc>
                        <a:spcAft>
                          <a:spcPts val="1000"/>
                        </a:spcAft>
                      </a:pPr>
                      <a:r>
                        <a:rPr lang="en-GB" sz="1400">
                          <a:effectLst/>
                          <a:latin typeface="Calibri" panose="020F0502020204030204" pitchFamily="34" charset="0"/>
                          <a:ea typeface="Calibri" panose="020F0502020204030204" pitchFamily="34" charset="0"/>
                          <a:cs typeface="Times New Roman" panose="02020603050405020304" pitchFamily="18" charset="0"/>
                        </a:rPr>
                        <a:t>PT</a:t>
                      </a:r>
                    </a:p>
                  </a:txBody>
                  <a:tcPr marL="63360" marR="63360" marT="0" marB="0"/>
                </a:tc>
                <a:tc>
                  <a:txBody>
                    <a:bodyPr/>
                    <a:lstStyle/>
                    <a:p>
                      <a:pPr algn="just">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Mathematics : A* ; Economics : A ; Further Mathematics : A ; Physics : A</a:t>
                      </a:r>
                    </a:p>
                  </a:txBody>
                  <a:tcPr marL="63360" marR="63360" marT="0" marB="0"/>
                </a:tc>
                <a:tc>
                  <a:txBody>
                    <a:bodyPr/>
                    <a:lstStyle/>
                    <a:p>
                      <a:pPr algn="just">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University of Cambridge : Physics</a:t>
                      </a:r>
                    </a:p>
                  </a:txBody>
                  <a:tcPr marL="63360" marR="63360" marT="0" marB="0"/>
                </a:tc>
                <a:extLst>
                  <a:ext uri="{0D108BD9-81ED-4DB2-BD59-A6C34878D82A}">
                    <a16:rowId xmlns:a16="http://schemas.microsoft.com/office/drawing/2014/main" val="416950242"/>
                  </a:ext>
                </a:extLst>
              </a:tr>
            </a:tbl>
          </a:graphicData>
        </a:graphic>
      </p:graphicFrame>
      <p:pic>
        <p:nvPicPr>
          <p:cNvPr id="5" name="Audio 4">
            <a:hlinkClick r:id="" action="ppaction://media"/>
            <a:extLst>
              <a:ext uri="{FF2B5EF4-FFF2-40B4-BE49-F238E27FC236}">
                <a16:creationId xmlns:a16="http://schemas.microsoft.com/office/drawing/2014/main" id="{97F34C6D-DAD4-3193-CF50-F9867AD5F0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309717595"/>
      </p:ext>
    </p:extLst>
  </p:cSld>
  <p:clrMapOvr>
    <a:masterClrMapping/>
  </p:clrMapOvr>
  <mc:AlternateContent xmlns:mc="http://schemas.openxmlformats.org/markup-compatibility/2006" xmlns:p14="http://schemas.microsoft.com/office/powerpoint/2010/main">
    <mc:Choice Requires="p14">
      <p:transition spd="med" p14:dur="700" advTm="64871">
        <p:fade/>
      </p:transition>
    </mc:Choice>
    <mc:Fallback xmlns="">
      <p:transition spd="med" advTm="64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A783-B71C-9643-7F88-8D96FECDB041}"/>
              </a:ext>
            </a:extLst>
          </p:cNvPr>
          <p:cNvSpPr>
            <a:spLocks noGrp="1"/>
          </p:cNvSpPr>
          <p:nvPr>
            <p:ph type="title"/>
          </p:nvPr>
        </p:nvSpPr>
        <p:spPr/>
        <p:txBody>
          <a:bodyPr/>
          <a:lstStyle/>
          <a:p>
            <a:r>
              <a:rPr lang="en-US" sz="6198" b="1"/>
              <a:t>Apprenticeships/careers</a:t>
            </a:r>
          </a:p>
        </p:txBody>
      </p:sp>
      <p:sp>
        <p:nvSpPr>
          <p:cNvPr id="4" name="Content Placeholder 3">
            <a:extLst>
              <a:ext uri="{FF2B5EF4-FFF2-40B4-BE49-F238E27FC236}">
                <a16:creationId xmlns:a16="http://schemas.microsoft.com/office/drawing/2014/main" id="{707353D1-2BBC-559F-EA8F-F87DE3A4DE3A}"/>
              </a:ext>
            </a:extLst>
          </p:cNvPr>
          <p:cNvSpPr>
            <a:spLocks noGrp="1"/>
          </p:cNvSpPr>
          <p:nvPr>
            <p:ph sz="quarter" idx="14"/>
          </p:nvPr>
        </p:nvSpPr>
        <p:spPr>
          <a:xfrm>
            <a:off x="361293" y="1545852"/>
            <a:ext cx="8213138" cy="4462112"/>
          </a:xfrm>
        </p:spPr>
        <p:txBody>
          <a:bodyPr>
            <a:normAutofit fontScale="25000" lnSpcReduction="20000"/>
          </a:bodyPr>
          <a:lstStyle/>
          <a:p>
            <a:r>
              <a:rPr lang="en-GB" sz="4799" b="1"/>
              <a:t>Jack C </a:t>
            </a:r>
            <a:r>
              <a:rPr lang="en-GB" sz="4799"/>
              <a:t>: </a:t>
            </a:r>
            <a:r>
              <a:rPr lang="en-GB" sz="4399"/>
              <a:t>Audit Apprenticeship with KPMG</a:t>
            </a:r>
            <a:endParaRPr lang="en-GB" sz="4799"/>
          </a:p>
          <a:p>
            <a:r>
              <a:rPr lang="en-GB" sz="4799" b="1"/>
              <a:t>Joy I </a:t>
            </a:r>
            <a:r>
              <a:rPr lang="en-GB" sz="4799"/>
              <a:t>: Audit Apprenticeship with KPMG</a:t>
            </a:r>
          </a:p>
          <a:p>
            <a:r>
              <a:rPr lang="en-GB" sz="4799" b="1"/>
              <a:t>Matthew O </a:t>
            </a:r>
            <a:r>
              <a:rPr lang="en-GB" sz="4799"/>
              <a:t>: </a:t>
            </a:r>
            <a:r>
              <a:rPr lang="en-GB" sz="4399"/>
              <a:t>Audit Apprenticeship with KPMG</a:t>
            </a:r>
          </a:p>
          <a:p>
            <a:r>
              <a:rPr lang="en-GB" sz="4399" b="1"/>
              <a:t>Ugonna O </a:t>
            </a:r>
            <a:r>
              <a:rPr lang="en-GB" sz="4399"/>
              <a:t>: Operations Apprenticeship with Goldman Sachs</a:t>
            </a:r>
          </a:p>
          <a:p>
            <a:r>
              <a:rPr lang="en-GB" sz="4399"/>
              <a:t>at Queen Marys, University of London</a:t>
            </a:r>
          </a:p>
          <a:p>
            <a:r>
              <a:rPr lang="en-GB" sz="4399" b="1"/>
              <a:t>Rasmus O </a:t>
            </a:r>
            <a:r>
              <a:rPr lang="en-GB" sz="4399"/>
              <a:t>: Civil Service with the DfE</a:t>
            </a:r>
          </a:p>
          <a:p>
            <a:r>
              <a:rPr lang="en-GB" sz="4399"/>
              <a:t>at University of Kent</a:t>
            </a:r>
          </a:p>
          <a:p>
            <a:r>
              <a:rPr lang="en-GB" sz="4399" b="1"/>
              <a:t>Max R </a:t>
            </a:r>
            <a:r>
              <a:rPr lang="en-GB" sz="4399"/>
              <a:t>: Building Surveying with Martin Arnold</a:t>
            </a:r>
          </a:p>
          <a:p>
            <a:r>
              <a:rPr lang="en-GB" sz="4399"/>
              <a:t>at London South Bank University</a:t>
            </a:r>
          </a:p>
          <a:p>
            <a:r>
              <a:rPr lang="en-GB" sz="4399" b="1"/>
              <a:t>Jess W </a:t>
            </a:r>
            <a:r>
              <a:rPr lang="en-GB" sz="4399"/>
              <a:t>: Engineering Apprenticeship with McGee</a:t>
            </a:r>
          </a:p>
          <a:p>
            <a:r>
              <a:rPr lang="en-GB" sz="4399"/>
              <a:t>at University of west London</a:t>
            </a:r>
          </a:p>
          <a:p>
            <a:r>
              <a:rPr lang="en-GB" sz="4399" b="1" err="1"/>
              <a:t>Tega</a:t>
            </a:r>
            <a:r>
              <a:rPr lang="en-GB" sz="4399" b="1"/>
              <a:t> E </a:t>
            </a:r>
            <a:r>
              <a:rPr lang="en-GB" sz="4399"/>
              <a:t>: Solicitor with Kesar at University of Law</a:t>
            </a:r>
          </a:p>
          <a:p>
            <a:pPr marL="342797" indent="-228531">
              <a:spcBef>
                <a:spcPts val="0"/>
              </a:spcBef>
              <a:spcAft>
                <a:spcPts val="600"/>
              </a:spcAft>
            </a:pPr>
            <a:endParaRPr lang="en-GB" sz="4399" b="1">
              <a:solidFill>
                <a:srgbClr val="000000"/>
              </a:solidFill>
              <a:latin typeface="Garamond"/>
            </a:endParaRPr>
          </a:p>
        </p:txBody>
      </p:sp>
      <p:sp>
        <p:nvSpPr>
          <p:cNvPr id="8" name="Slide Number Placeholder 7">
            <a:extLst>
              <a:ext uri="{FF2B5EF4-FFF2-40B4-BE49-F238E27FC236}">
                <a16:creationId xmlns:a16="http://schemas.microsoft.com/office/drawing/2014/main" id="{C23AF284-98DE-C07E-F47E-0416E70C9996}"/>
              </a:ext>
            </a:extLst>
          </p:cNvPr>
          <p:cNvSpPr>
            <a:spLocks noGrp="1"/>
          </p:cNvSpPr>
          <p:nvPr>
            <p:ph type="sldNum" sz="quarter" idx="12"/>
          </p:nvPr>
        </p:nvSpPr>
        <p:spPr/>
        <p:txBody>
          <a:bodyPr/>
          <a:lstStyle/>
          <a:p>
            <a:fld id="{FAEF9944-A4F6-4C59-AEBD-678D6480B8EA}" type="slidenum">
              <a:rPr lang="en-US" smtClean="0"/>
              <a:t>11</a:t>
            </a:fld>
            <a:endParaRPr lang="en-US"/>
          </a:p>
        </p:txBody>
      </p:sp>
      <p:pic>
        <p:nvPicPr>
          <p:cNvPr id="5" name="Picture 6" descr="Chart&#10;&#10;Description automatically generated">
            <a:extLst>
              <a:ext uri="{FF2B5EF4-FFF2-40B4-BE49-F238E27FC236}">
                <a16:creationId xmlns:a16="http://schemas.microsoft.com/office/drawing/2014/main" id="{07F59B11-E2B0-6B5C-BF2E-FB256D2EE1C4}"/>
              </a:ext>
            </a:extLst>
          </p:cNvPr>
          <p:cNvPicPr>
            <a:picLocks noChangeAspect="1"/>
          </p:cNvPicPr>
          <p:nvPr/>
        </p:nvPicPr>
        <p:blipFill>
          <a:blip r:embed="rId4"/>
          <a:stretch>
            <a:fillRect/>
          </a:stretch>
        </p:blipFill>
        <p:spPr>
          <a:xfrm>
            <a:off x="9488873" y="2483136"/>
            <a:ext cx="1876983" cy="1459278"/>
          </a:xfrm>
          <a:prstGeom prst="rect">
            <a:avLst/>
          </a:prstGeom>
        </p:spPr>
      </p:pic>
      <p:pic>
        <p:nvPicPr>
          <p:cNvPr id="7" name="Picture 2" descr="Image result for toyota gb">
            <a:extLst>
              <a:ext uri="{FF2B5EF4-FFF2-40B4-BE49-F238E27FC236}">
                <a16:creationId xmlns:a16="http://schemas.microsoft.com/office/drawing/2014/main" id="{A754BAD5-A229-CAEC-BDA0-4991A1062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9406" y="4029697"/>
            <a:ext cx="1482036" cy="16030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et Police release CCTV in connection to London sex attacks - The ...">
            <a:extLst>
              <a:ext uri="{FF2B5EF4-FFF2-40B4-BE49-F238E27FC236}">
                <a16:creationId xmlns:a16="http://schemas.microsoft.com/office/drawing/2014/main" id="{3958A681-63F7-3462-D809-54D99D7E74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3646" y="3993850"/>
            <a:ext cx="1882063" cy="10481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ritish Army Logo - ClipArt Best">
            <a:extLst>
              <a:ext uri="{FF2B5EF4-FFF2-40B4-BE49-F238E27FC236}">
                <a16:creationId xmlns:a16="http://schemas.microsoft.com/office/drawing/2014/main" id="{529493B0-C6F0-50C1-C8B0-366A66662C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9283" y="4553242"/>
            <a:ext cx="1425482" cy="13793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quot;Royal Navy Ensign and Logo&quot; Poster by Quatrosales | Redbubble">
            <a:extLst>
              <a:ext uri="{FF2B5EF4-FFF2-40B4-BE49-F238E27FC236}">
                <a16:creationId xmlns:a16="http://schemas.microsoft.com/office/drawing/2014/main" id="{8A704C1C-CB73-6B36-61F5-AF3C1DDBAE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0893" y="4304378"/>
            <a:ext cx="1235754" cy="12357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eloitte Logo - PNG y Vector">
            <a:extLst>
              <a:ext uri="{FF2B5EF4-FFF2-40B4-BE49-F238E27FC236}">
                <a16:creationId xmlns:a16="http://schemas.microsoft.com/office/drawing/2014/main" id="{2A5CC82E-9CF1-EDAF-93D9-9D104FFA7D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88873" y="1569917"/>
            <a:ext cx="2513945" cy="4678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enturyLink Transforms and Rebrands as Lumen Technologies - TelecomDrive">
            <a:extLst>
              <a:ext uri="{FF2B5EF4-FFF2-40B4-BE49-F238E27FC236}">
                <a16:creationId xmlns:a16="http://schemas.microsoft.com/office/drawing/2014/main" id="{6ABDE56E-6E41-A2C1-2262-1AA8CFAC62A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29" r="813" b="20238"/>
          <a:stretch/>
        </p:blipFill>
        <p:spPr bwMode="auto">
          <a:xfrm>
            <a:off x="7195827" y="5038036"/>
            <a:ext cx="1747566" cy="963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KPMG Logo - Logo-Share">
            <a:extLst>
              <a:ext uri="{FF2B5EF4-FFF2-40B4-BE49-F238E27FC236}">
                <a16:creationId xmlns:a16="http://schemas.microsoft.com/office/drawing/2014/main" id="{0A80569C-2898-861F-8E47-B92DFF4905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7175" y="903105"/>
            <a:ext cx="2934474" cy="1956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cGee - Specialist Engineering Contractor">
            <a:extLst>
              <a:ext uri="{FF2B5EF4-FFF2-40B4-BE49-F238E27FC236}">
                <a16:creationId xmlns:a16="http://schemas.microsoft.com/office/drawing/2014/main" id="{9408B69D-E3DD-192F-ED6B-FBCE36C0619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49748" y="1640696"/>
            <a:ext cx="1918462" cy="481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ldman Sachs logo : histoire, signification et évolution, symbole">
            <a:extLst>
              <a:ext uri="{FF2B5EF4-FFF2-40B4-BE49-F238E27FC236}">
                <a16:creationId xmlns:a16="http://schemas.microsoft.com/office/drawing/2014/main" id="{D2E89B79-F6E2-BA4E-CF6F-9C91AC976C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9870" y="3316033"/>
            <a:ext cx="1638667" cy="92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op 10 Highest Paying Jobs in India in 2022 All the Time (2022)">
            <a:extLst>
              <a:ext uri="{FF2B5EF4-FFF2-40B4-BE49-F238E27FC236}">
                <a16:creationId xmlns:a16="http://schemas.microsoft.com/office/drawing/2014/main" id="{FD5897B8-DB68-B880-43AC-9CDB3D293CA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152"/>
          <a:stretch/>
        </p:blipFill>
        <p:spPr bwMode="auto">
          <a:xfrm>
            <a:off x="7634677" y="2751134"/>
            <a:ext cx="1556549" cy="11297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esar Group Of Companies">
            <a:extLst>
              <a:ext uri="{FF2B5EF4-FFF2-40B4-BE49-F238E27FC236}">
                <a16:creationId xmlns:a16="http://schemas.microsoft.com/office/drawing/2014/main" id="{11A19904-1F79-A809-FBBB-C733F02016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54994" y="2258209"/>
            <a:ext cx="1229318" cy="10481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martin arnold surveyors">
            <a:extLst>
              <a:ext uri="{FF2B5EF4-FFF2-40B4-BE49-F238E27FC236}">
                <a16:creationId xmlns:a16="http://schemas.microsoft.com/office/drawing/2014/main" id="{0288F182-E051-80A5-95B9-957437F7F9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35244" y="2341873"/>
            <a:ext cx="1211305" cy="1074064"/>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024A2C4D-2F21-6251-530C-495341961FC3}"/>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614102347"/>
      </p:ext>
    </p:extLst>
  </p:cSld>
  <p:clrMapOvr>
    <a:masterClrMapping/>
  </p:clrMapOvr>
  <mc:AlternateContent xmlns:mc="http://schemas.openxmlformats.org/markup-compatibility/2006" xmlns:p14="http://schemas.microsoft.com/office/powerpoint/2010/main">
    <mc:Choice Requires="p14">
      <p:transition spd="med" p14:dur="700" advTm="75664">
        <p:fade/>
      </p:transition>
    </mc:Choice>
    <mc:Fallback xmlns="">
      <p:transition spd="med" advTm="75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1805" y="-99392"/>
            <a:ext cx="7008574" cy="1296987"/>
          </a:xfrm>
        </p:spPr>
        <p:txBody>
          <a:bodyPr/>
          <a:lstStyle/>
          <a:p>
            <a:r>
              <a:rPr lang="en-GB" b="1" i="1"/>
              <a:t>Your next two years - a timeline</a:t>
            </a:r>
          </a:p>
        </p:txBody>
      </p:sp>
      <p:sp>
        <p:nvSpPr>
          <p:cNvPr id="4" name="Title 1"/>
          <p:cNvSpPr>
            <a:spLocks noGrp="1"/>
          </p:cNvSpPr>
          <p:nvPr>
            <p:ph type="title"/>
          </p:nvPr>
        </p:nvSpPr>
        <p:spPr>
          <a:xfrm>
            <a:off x="621804" y="1268760"/>
            <a:ext cx="7514071" cy="5040560"/>
          </a:xfrm>
        </p:spPr>
        <p:txBody>
          <a:bodyPr>
            <a:noAutofit/>
          </a:bodyPr>
          <a:lstStyle/>
          <a:p>
            <a:r>
              <a:rPr lang="en-GB" sz="1600"/>
              <a:t>Year 12 Induction day – Wednesday 25</a:t>
            </a:r>
            <a:r>
              <a:rPr lang="en-GB" sz="1600" baseline="30000"/>
              <a:t>th</a:t>
            </a:r>
            <a:r>
              <a:rPr lang="en-GB" sz="1600"/>
              <a:t>, 26</a:t>
            </a:r>
            <a:r>
              <a:rPr lang="en-GB" sz="1600" baseline="30000"/>
              <a:t>th</a:t>
            </a:r>
            <a:r>
              <a:rPr lang="en-GB" sz="1600"/>
              <a:t>, 27</a:t>
            </a:r>
            <a:r>
              <a:rPr lang="en-GB" sz="1600" baseline="30000"/>
              <a:t>th</a:t>
            </a:r>
            <a:r>
              <a:rPr lang="en-GB" sz="1600"/>
              <a:t> June 2025</a:t>
            </a:r>
            <a:br>
              <a:rPr lang="en-GB" sz="1600"/>
            </a:br>
            <a:br>
              <a:rPr lang="en-GB" sz="1200"/>
            </a:br>
            <a:r>
              <a:rPr lang="en-GB" sz="1600">
                <a:solidFill>
                  <a:srgbClr val="C00000"/>
                </a:solidFill>
              </a:rPr>
              <a:t>Results day and enrolment – Thursday 14</a:t>
            </a:r>
            <a:r>
              <a:rPr lang="en-GB" sz="1600" baseline="30000">
                <a:solidFill>
                  <a:srgbClr val="C00000"/>
                </a:solidFill>
              </a:rPr>
              <a:t>th</a:t>
            </a:r>
            <a:r>
              <a:rPr lang="en-GB" sz="1600">
                <a:solidFill>
                  <a:srgbClr val="C00000"/>
                </a:solidFill>
              </a:rPr>
              <a:t> August 2025</a:t>
            </a:r>
            <a:br>
              <a:rPr lang="en-GB" sz="1600"/>
            </a:br>
            <a:br>
              <a:rPr lang="en-GB" sz="1200"/>
            </a:br>
            <a:r>
              <a:rPr lang="en-GB" sz="1600"/>
              <a:t>September to November- Introduction, Developing good habits, Personal development opportunities</a:t>
            </a:r>
            <a:br>
              <a:rPr lang="en-GB" sz="1600">
                <a:solidFill>
                  <a:srgbClr val="C00000"/>
                </a:solidFill>
              </a:rPr>
            </a:br>
            <a:br>
              <a:rPr lang="en-GB" sz="1200">
                <a:solidFill>
                  <a:srgbClr val="C00000"/>
                </a:solidFill>
              </a:rPr>
            </a:br>
            <a:r>
              <a:rPr lang="en-GB" sz="1600">
                <a:solidFill>
                  <a:srgbClr val="C00000"/>
                </a:solidFill>
              </a:rPr>
              <a:t>December– First full report/Potential Oxbridge/Medics identified</a:t>
            </a:r>
            <a:br>
              <a:rPr lang="en-GB" sz="1600"/>
            </a:br>
            <a:br>
              <a:rPr lang="en-GB" sz="1200"/>
            </a:br>
            <a:r>
              <a:rPr lang="en-GB" sz="1600">
                <a:solidFill>
                  <a:srgbClr val="002060"/>
                </a:solidFill>
              </a:rPr>
              <a:t>January onwards – Good habits established, building knowledge, engaging with </a:t>
            </a:r>
            <a:r>
              <a:rPr lang="en-GB" sz="1600" err="1">
                <a:solidFill>
                  <a:srgbClr val="002060"/>
                </a:solidFill>
              </a:rPr>
              <a:t>supercurricular</a:t>
            </a:r>
            <a:r>
              <a:rPr lang="en-GB" sz="1600">
                <a:solidFill>
                  <a:srgbClr val="002060"/>
                </a:solidFill>
              </a:rPr>
              <a:t>, Prefect selections</a:t>
            </a:r>
            <a:br>
              <a:rPr lang="en-GB" sz="1600">
                <a:solidFill>
                  <a:srgbClr val="C00000"/>
                </a:solidFill>
              </a:rPr>
            </a:br>
            <a:br>
              <a:rPr lang="en-GB" sz="1200"/>
            </a:br>
            <a:r>
              <a:rPr lang="en-GB" sz="1600">
                <a:solidFill>
                  <a:srgbClr val="C00000"/>
                </a:solidFill>
              </a:rPr>
              <a:t>June – Year 12 Trial Exams, UCAS predictions and UCAS workshops. Tailored support for Oxbridge/Medics.</a:t>
            </a:r>
            <a:br>
              <a:rPr lang="en-GB" sz="1600"/>
            </a:br>
            <a:br>
              <a:rPr lang="en-GB" sz="1600"/>
            </a:br>
            <a:r>
              <a:rPr lang="en-GB" sz="1600"/>
              <a:t>September - UCAS predictions finalised</a:t>
            </a:r>
            <a:br>
              <a:rPr lang="en-GB" sz="1600"/>
            </a:br>
            <a:br>
              <a:rPr lang="en-GB" sz="1200"/>
            </a:br>
            <a:r>
              <a:rPr lang="en-GB" sz="1600">
                <a:solidFill>
                  <a:srgbClr val="C00000"/>
                </a:solidFill>
              </a:rPr>
              <a:t>October– Oxbridge/Medics deadline for UCAS</a:t>
            </a:r>
            <a:br>
              <a:rPr lang="en-GB" sz="1600"/>
            </a:br>
            <a:br>
              <a:rPr lang="en-GB" sz="1200"/>
            </a:br>
            <a:r>
              <a:rPr lang="en-GB" sz="1600">
                <a:solidFill>
                  <a:srgbClr val="002060"/>
                </a:solidFill>
              </a:rPr>
              <a:t>December – School UCAS deadline</a:t>
            </a:r>
            <a:br>
              <a:rPr lang="en-GB" sz="1600"/>
            </a:br>
            <a:br>
              <a:rPr lang="en-GB" sz="1200"/>
            </a:br>
            <a:r>
              <a:rPr lang="en-GB" sz="1600">
                <a:solidFill>
                  <a:srgbClr val="C00000"/>
                </a:solidFill>
              </a:rPr>
              <a:t>February/March 2026 – Year 13 Trial Exams</a:t>
            </a:r>
            <a:br>
              <a:rPr lang="en-GB" sz="1600"/>
            </a:br>
            <a:br>
              <a:rPr lang="en-GB" sz="1200">
                <a:solidFill>
                  <a:srgbClr val="C00000"/>
                </a:solidFill>
              </a:rPr>
            </a:br>
            <a:r>
              <a:rPr lang="en-GB" sz="1600">
                <a:solidFill>
                  <a:srgbClr val="002060"/>
                </a:solidFill>
              </a:rPr>
              <a:t>August 2026– Results Day and support</a:t>
            </a:r>
          </a:p>
        </p:txBody>
      </p:sp>
      <p:pic>
        <p:nvPicPr>
          <p:cNvPr id="7" name="Audio 6">
            <a:hlinkClick r:id="" action="ppaction://media"/>
            <a:extLst>
              <a:ext uri="{FF2B5EF4-FFF2-40B4-BE49-F238E27FC236}">
                <a16:creationId xmlns:a16="http://schemas.microsoft.com/office/drawing/2014/main" id="{84BF8B00-0098-B153-266F-C056F7B5F6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3655193212"/>
      </p:ext>
    </p:extLst>
  </p:cSld>
  <p:clrMapOvr>
    <a:masterClrMapping/>
  </p:clrMapOvr>
  <mc:AlternateContent xmlns:mc="http://schemas.openxmlformats.org/markup-compatibility/2006" xmlns:p14="http://schemas.microsoft.com/office/powerpoint/2010/main">
    <mc:Choice Requires="p14">
      <p:transition spd="med" p14:dur="700" advTm="124338">
        <p:fade/>
      </p:transition>
    </mc:Choice>
    <mc:Fallback xmlns="">
      <p:transition spd="med" advTm="124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1556792"/>
            <a:ext cx="7514071" cy="4746600"/>
          </a:xfrm>
        </p:spPr>
        <p:txBody>
          <a:bodyPr>
            <a:normAutofit/>
          </a:bodyPr>
          <a:lstStyle/>
          <a:p>
            <a:r>
              <a:rPr lang="en-GB" sz="2000"/>
              <a:t>Online applications open - Thursday 21st</a:t>
            </a:r>
            <a:r>
              <a:rPr lang="en-GB" sz="2000" baseline="30000"/>
              <a:t> </a:t>
            </a:r>
            <a:r>
              <a:rPr lang="en-GB" sz="2000"/>
              <a:t>November 2024</a:t>
            </a:r>
            <a:br>
              <a:rPr lang="en-GB" sz="2000"/>
            </a:br>
            <a:br>
              <a:rPr lang="en-GB" sz="2000"/>
            </a:br>
            <a:r>
              <a:rPr lang="en-GB" sz="2000">
                <a:solidFill>
                  <a:srgbClr val="C00000"/>
                </a:solidFill>
              </a:rPr>
              <a:t>Ticketed open morning and afternoons (details to be posted on the website)</a:t>
            </a:r>
            <a:br>
              <a:rPr lang="en-GB" sz="2000">
                <a:solidFill>
                  <a:srgbClr val="C00000"/>
                </a:solidFill>
              </a:rPr>
            </a:br>
            <a:br>
              <a:rPr lang="en-GB" sz="2000"/>
            </a:br>
            <a:r>
              <a:rPr lang="en-GB" sz="2000"/>
              <a:t>Applications deadline – Friday 31</a:t>
            </a:r>
            <a:r>
              <a:rPr lang="en-GB" sz="2000" baseline="30000"/>
              <a:t>st</a:t>
            </a:r>
            <a:r>
              <a:rPr lang="en-GB" sz="2000"/>
              <a:t> January 2025</a:t>
            </a:r>
            <a:br>
              <a:rPr lang="en-GB" sz="2000"/>
            </a:br>
            <a:br>
              <a:rPr lang="en-GB" sz="2000"/>
            </a:br>
            <a:r>
              <a:rPr lang="en-GB" sz="2000"/>
              <a:t>Offers sent out – April 2025</a:t>
            </a:r>
            <a:br>
              <a:rPr lang="en-GB" sz="2000"/>
            </a:br>
            <a:br>
              <a:rPr lang="en-GB" sz="2000"/>
            </a:br>
            <a:r>
              <a:rPr lang="en-GB" sz="2000">
                <a:solidFill>
                  <a:srgbClr val="C00000"/>
                </a:solidFill>
              </a:rPr>
              <a:t>Year 12 induction day – Wednesday 25</a:t>
            </a:r>
            <a:r>
              <a:rPr lang="en-GB" sz="2000" baseline="30000">
                <a:solidFill>
                  <a:srgbClr val="C00000"/>
                </a:solidFill>
              </a:rPr>
              <a:t>th</a:t>
            </a:r>
            <a:r>
              <a:rPr lang="en-GB" sz="2000">
                <a:solidFill>
                  <a:srgbClr val="C00000"/>
                </a:solidFill>
              </a:rPr>
              <a:t>, 26</a:t>
            </a:r>
            <a:r>
              <a:rPr lang="en-GB" sz="2000" baseline="30000">
                <a:solidFill>
                  <a:srgbClr val="C00000"/>
                </a:solidFill>
              </a:rPr>
              <a:t>th</a:t>
            </a:r>
            <a:r>
              <a:rPr lang="en-GB" sz="2000">
                <a:solidFill>
                  <a:srgbClr val="C00000"/>
                </a:solidFill>
              </a:rPr>
              <a:t> and 27</a:t>
            </a:r>
            <a:r>
              <a:rPr lang="en-GB" sz="2000" baseline="30000">
                <a:solidFill>
                  <a:srgbClr val="C00000"/>
                </a:solidFill>
              </a:rPr>
              <a:t>th</a:t>
            </a:r>
            <a:r>
              <a:rPr lang="en-GB" sz="2000">
                <a:solidFill>
                  <a:srgbClr val="C00000"/>
                </a:solidFill>
              </a:rPr>
              <a:t> June 2025</a:t>
            </a:r>
            <a:br>
              <a:rPr lang="en-GB" sz="2000"/>
            </a:br>
            <a:br>
              <a:rPr lang="en-GB" sz="2000"/>
            </a:br>
            <a:r>
              <a:rPr lang="en-GB" sz="2000"/>
              <a:t>Results day and enrolment – Thursday 14</a:t>
            </a:r>
            <a:r>
              <a:rPr lang="en-GB" sz="2000" baseline="30000"/>
              <a:t>th</a:t>
            </a:r>
            <a:r>
              <a:rPr lang="en-GB" sz="2000"/>
              <a:t> August 2025</a:t>
            </a:r>
            <a:br>
              <a:rPr lang="en-GB" sz="1600"/>
            </a:br>
            <a:br>
              <a:rPr lang="en-GB" sz="1600"/>
            </a:br>
            <a:br>
              <a:rPr lang="en-GB" sz="1600"/>
            </a:br>
            <a:endParaRPr lang="en-GB" sz="1600"/>
          </a:p>
        </p:txBody>
      </p:sp>
      <p:sp>
        <p:nvSpPr>
          <p:cNvPr id="3" name="Text Placeholder 2"/>
          <p:cNvSpPr>
            <a:spLocks noGrp="1"/>
          </p:cNvSpPr>
          <p:nvPr>
            <p:ph type="body" idx="1"/>
          </p:nvPr>
        </p:nvSpPr>
        <p:spPr>
          <a:xfrm>
            <a:off x="693812" y="548681"/>
            <a:ext cx="7008574" cy="864096"/>
          </a:xfrm>
        </p:spPr>
        <p:txBody>
          <a:bodyPr/>
          <a:lstStyle/>
          <a:p>
            <a:r>
              <a:rPr lang="en-GB" b="1" i="1"/>
              <a:t>Applications and enrolment process</a:t>
            </a:r>
          </a:p>
        </p:txBody>
      </p:sp>
      <p:pic>
        <p:nvPicPr>
          <p:cNvPr id="14" name="Audio 13">
            <a:hlinkClick r:id="" action="ppaction://media"/>
            <a:extLst>
              <a:ext uri="{FF2B5EF4-FFF2-40B4-BE49-F238E27FC236}">
                <a16:creationId xmlns:a16="http://schemas.microsoft.com/office/drawing/2014/main" id="{CD32727B-7CF8-643F-25AD-890F36D553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3617548629"/>
      </p:ext>
    </p:extLst>
  </p:cSld>
  <p:clrMapOvr>
    <a:masterClrMapping/>
  </p:clrMapOvr>
  <mc:AlternateContent xmlns:mc="http://schemas.openxmlformats.org/markup-compatibility/2006" xmlns:p14="http://schemas.microsoft.com/office/powerpoint/2010/main">
    <mc:Choice Requires="p14">
      <p:transition spd="med" p14:dur="700" advTm="36924">
        <p:fade/>
      </p:transition>
    </mc:Choice>
    <mc:Fallback xmlns="">
      <p:transition spd="med" advTm="36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3852" y="764704"/>
            <a:ext cx="7272808" cy="2448272"/>
          </a:xfrm>
        </p:spPr>
        <p:txBody>
          <a:bodyPr anchor="ctr">
            <a:normAutofit/>
          </a:bodyPr>
          <a:lstStyle/>
          <a:p>
            <a:pPr algn="ctr"/>
            <a:r>
              <a:rPr lang="en-GB" sz="4800" b="1" i="1"/>
              <a:t>The Sixth Form </a:t>
            </a:r>
          </a:p>
          <a:p>
            <a:pPr algn="ctr"/>
            <a:r>
              <a:rPr lang="en-GB" sz="4800" b="1" i="1"/>
              <a:t>at </a:t>
            </a:r>
          </a:p>
          <a:p>
            <a:pPr algn="ctr"/>
            <a:r>
              <a:rPr lang="en-GB" sz="4800" b="1" i="1" err="1"/>
              <a:t>Beths</a:t>
            </a:r>
            <a:r>
              <a:rPr lang="en-GB" sz="4800" b="1" i="1"/>
              <a:t> Grammar School</a:t>
            </a:r>
            <a:endParaRPr lang="en-US" sz="4800" b="1" i="1"/>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732" y="3212976"/>
            <a:ext cx="2083048" cy="2467611"/>
          </a:xfrm>
          <a:prstGeom prst="rect">
            <a:avLst/>
          </a:prstGeom>
        </p:spPr>
      </p:pic>
      <p:sp>
        <p:nvSpPr>
          <p:cNvPr id="4" name="TextBox 3"/>
          <p:cNvSpPr txBox="1"/>
          <p:nvPr/>
        </p:nvSpPr>
        <p:spPr>
          <a:xfrm>
            <a:off x="765820" y="4005064"/>
            <a:ext cx="2664296" cy="830997"/>
          </a:xfrm>
          <a:prstGeom prst="rect">
            <a:avLst/>
          </a:prstGeom>
          <a:noFill/>
        </p:spPr>
        <p:txBody>
          <a:bodyPr wrap="square" rtlCol="0">
            <a:spAutoFit/>
          </a:bodyPr>
          <a:lstStyle/>
          <a:p>
            <a:pPr algn="ctr"/>
            <a:r>
              <a:rPr lang="en-GB"/>
              <a:t>Mr Blyghton</a:t>
            </a:r>
          </a:p>
          <a:p>
            <a:pPr algn="ctr"/>
            <a:r>
              <a:rPr lang="en-GB"/>
              <a:t>Headteacher</a:t>
            </a:r>
          </a:p>
        </p:txBody>
      </p:sp>
      <p:sp>
        <p:nvSpPr>
          <p:cNvPr id="5" name="TextBox 4"/>
          <p:cNvSpPr txBox="1"/>
          <p:nvPr/>
        </p:nvSpPr>
        <p:spPr>
          <a:xfrm>
            <a:off x="6166420" y="3846617"/>
            <a:ext cx="2376264" cy="1200329"/>
          </a:xfrm>
          <a:prstGeom prst="rect">
            <a:avLst/>
          </a:prstGeom>
          <a:noFill/>
        </p:spPr>
        <p:txBody>
          <a:bodyPr wrap="square" rtlCol="0">
            <a:spAutoFit/>
          </a:bodyPr>
          <a:lstStyle/>
          <a:p>
            <a:pPr algn="ctr"/>
            <a:r>
              <a:rPr lang="en-GB"/>
              <a:t>Ms Adeoye</a:t>
            </a:r>
          </a:p>
          <a:p>
            <a:pPr algn="ctr"/>
            <a:r>
              <a:rPr lang="en-GB"/>
              <a:t>Assistant Headteacher</a:t>
            </a:r>
          </a:p>
        </p:txBody>
      </p:sp>
      <p:pic>
        <p:nvPicPr>
          <p:cNvPr id="11" name="Audio 10">
            <a:hlinkClick r:id="" action="ppaction://media"/>
            <a:extLst>
              <a:ext uri="{FF2B5EF4-FFF2-40B4-BE49-F238E27FC236}">
                <a16:creationId xmlns:a16="http://schemas.microsoft.com/office/drawing/2014/main" id="{0F91BEE6-7796-CCE9-D74A-B9C6E3566C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662146536"/>
      </p:ext>
    </p:extLst>
  </p:cSld>
  <p:clrMapOvr>
    <a:masterClrMapping/>
  </p:clrMapOvr>
  <mc:AlternateContent xmlns:mc="http://schemas.openxmlformats.org/markup-compatibility/2006" xmlns:p14="http://schemas.microsoft.com/office/powerpoint/2010/main">
    <mc:Choice Requires="p14">
      <p:transition spd="med" p14:dur="700" advTm="42887">
        <p:fade/>
      </p:transition>
    </mc:Choice>
    <mc:Fallback xmlns="">
      <p:transition spd="med" advTm="42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60" y="2924944"/>
            <a:ext cx="3096344" cy="1512168"/>
          </a:xfrm>
        </p:spPr>
        <p:txBody>
          <a:bodyPr>
            <a:normAutofit/>
          </a:bodyPr>
          <a:lstStyle/>
          <a:p>
            <a:pPr>
              <a:lnSpc>
                <a:spcPct val="100000"/>
              </a:lnSpc>
            </a:pPr>
            <a:r>
              <a:rPr lang="en-GB" sz="2800"/>
              <a:t>Excellence</a:t>
            </a:r>
            <a:br>
              <a:rPr lang="en-GB" sz="2800"/>
            </a:br>
            <a:r>
              <a:rPr lang="en-GB" sz="2800"/>
              <a:t>Community </a:t>
            </a:r>
            <a:br>
              <a:rPr lang="en-GB" sz="2800"/>
            </a:br>
            <a:r>
              <a:rPr lang="en-GB" sz="2800"/>
              <a:t>Respect</a:t>
            </a:r>
          </a:p>
        </p:txBody>
      </p:sp>
      <p:sp>
        <p:nvSpPr>
          <p:cNvPr id="3" name="Text Placeholder 2"/>
          <p:cNvSpPr>
            <a:spLocks noGrp="1"/>
          </p:cNvSpPr>
          <p:nvPr>
            <p:ph type="body" idx="1"/>
          </p:nvPr>
        </p:nvSpPr>
        <p:spPr>
          <a:xfrm>
            <a:off x="820413" y="692696"/>
            <a:ext cx="7008574" cy="1296987"/>
          </a:xfrm>
        </p:spPr>
        <p:txBody>
          <a:bodyPr>
            <a:normAutofit/>
          </a:bodyPr>
          <a:lstStyle/>
          <a:p>
            <a:r>
              <a:rPr lang="en-GB" sz="4400" b="1" i="1" err="1"/>
              <a:t>Beths</a:t>
            </a:r>
            <a:r>
              <a:rPr lang="en-GB" sz="4400" b="1" i="1"/>
              <a:t> Grammar School</a:t>
            </a:r>
          </a:p>
        </p:txBody>
      </p:sp>
      <p:pic>
        <p:nvPicPr>
          <p:cNvPr id="8" name="Audio 7">
            <a:hlinkClick r:id="" action="ppaction://media"/>
            <a:extLst>
              <a:ext uri="{FF2B5EF4-FFF2-40B4-BE49-F238E27FC236}">
                <a16:creationId xmlns:a16="http://schemas.microsoft.com/office/drawing/2014/main" id="{CF1A6BC7-D560-739A-76CC-7CFA0567B6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245605769"/>
      </p:ext>
    </p:extLst>
  </p:cSld>
  <p:clrMapOvr>
    <a:masterClrMapping/>
  </p:clrMapOvr>
  <mc:AlternateContent xmlns:mc="http://schemas.openxmlformats.org/markup-compatibility/2006" xmlns:p14="http://schemas.microsoft.com/office/powerpoint/2010/main">
    <mc:Choice Requires="p14">
      <p:transition spd="med" p14:dur="700" advTm="45791">
        <p:fade/>
      </p:transition>
    </mc:Choice>
    <mc:Fallback xmlns="">
      <p:transition spd="med" advTm="45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2204864"/>
            <a:ext cx="7008574" cy="4170536"/>
          </a:xfrm>
        </p:spPr>
        <p:txBody>
          <a:bodyPr>
            <a:normAutofit/>
          </a:bodyPr>
          <a:lstStyle/>
          <a:p>
            <a:pPr>
              <a:lnSpc>
                <a:spcPct val="100000"/>
              </a:lnSpc>
            </a:pPr>
            <a:r>
              <a:rPr lang="en-GB" sz="2400"/>
              <a:t>Enjoyment of studying at a deeper level</a:t>
            </a:r>
            <a:br>
              <a:rPr lang="en-GB" sz="2400"/>
            </a:br>
            <a:br>
              <a:rPr lang="en-GB" sz="1200"/>
            </a:br>
            <a:r>
              <a:rPr lang="en-GB" sz="2400">
                <a:solidFill>
                  <a:srgbClr val="C00000"/>
                </a:solidFill>
              </a:rPr>
              <a:t>High aspirations for the next stage of learning</a:t>
            </a:r>
            <a:br>
              <a:rPr lang="en-GB" sz="2400"/>
            </a:br>
            <a:br>
              <a:rPr lang="en-GB" sz="1200"/>
            </a:br>
            <a:r>
              <a:rPr lang="en-GB" sz="2400"/>
              <a:t>Maximise academic potential here at the School</a:t>
            </a:r>
            <a:br>
              <a:rPr lang="en-GB" sz="2400"/>
            </a:br>
            <a:br>
              <a:rPr lang="en-GB" sz="1200"/>
            </a:br>
            <a:r>
              <a:rPr lang="en-GB" sz="2400">
                <a:solidFill>
                  <a:srgbClr val="C00000"/>
                </a:solidFill>
              </a:rPr>
              <a:t>Flourish into a well-rounded, confident, forward-thinking individual</a:t>
            </a:r>
            <a:br>
              <a:rPr lang="en-GB" sz="2400"/>
            </a:br>
            <a:br>
              <a:rPr lang="en-GB" sz="1200"/>
            </a:br>
            <a:r>
              <a:rPr lang="en-GB" sz="2400"/>
              <a:t>Development of thinking skills </a:t>
            </a:r>
          </a:p>
        </p:txBody>
      </p:sp>
      <p:sp>
        <p:nvSpPr>
          <p:cNvPr id="3" name="Text Placeholder 2"/>
          <p:cNvSpPr>
            <a:spLocks noGrp="1"/>
          </p:cNvSpPr>
          <p:nvPr>
            <p:ph type="body" idx="1"/>
          </p:nvPr>
        </p:nvSpPr>
        <p:spPr>
          <a:xfrm>
            <a:off x="820413" y="692696"/>
            <a:ext cx="7008574" cy="1296987"/>
          </a:xfrm>
        </p:spPr>
        <p:txBody>
          <a:bodyPr/>
          <a:lstStyle/>
          <a:p>
            <a:r>
              <a:rPr lang="en-GB" b="1" i="1"/>
              <a:t>Vision of the Beths Scholar</a:t>
            </a:r>
          </a:p>
        </p:txBody>
      </p:sp>
      <p:pic>
        <p:nvPicPr>
          <p:cNvPr id="10" name="Audio 9">
            <a:hlinkClick r:id="" action="ppaction://media"/>
            <a:extLst>
              <a:ext uri="{FF2B5EF4-FFF2-40B4-BE49-F238E27FC236}">
                <a16:creationId xmlns:a16="http://schemas.microsoft.com/office/drawing/2014/main" id="{BFCD7FD9-6D2A-2E77-A493-A6808C513A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224585356"/>
      </p:ext>
    </p:extLst>
  </p:cSld>
  <p:clrMapOvr>
    <a:masterClrMapping/>
  </p:clrMapOvr>
  <mc:AlternateContent xmlns:mc="http://schemas.openxmlformats.org/markup-compatibility/2006" xmlns:p14="http://schemas.microsoft.com/office/powerpoint/2010/main">
    <mc:Choice Requires="p14">
      <p:transition spd="med" p14:dur="700" advTm="58569">
        <p:fade/>
      </p:transition>
    </mc:Choice>
    <mc:Fallback xmlns="">
      <p:transition spd="med" advTm="585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1988840"/>
            <a:ext cx="7008574" cy="4392488"/>
          </a:xfrm>
        </p:spPr>
        <p:txBody>
          <a:bodyPr>
            <a:normAutofit/>
          </a:bodyPr>
          <a:lstStyle/>
          <a:p>
            <a:pPr>
              <a:lnSpc>
                <a:spcPct val="100000"/>
              </a:lnSpc>
            </a:pPr>
            <a:r>
              <a:rPr lang="en-GB" sz="2000"/>
              <a:t>Courage to take academic risks</a:t>
            </a:r>
            <a:br>
              <a:rPr lang="en-GB" sz="2000"/>
            </a:br>
            <a:br>
              <a:rPr lang="en-GB" sz="1200"/>
            </a:br>
            <a:r>
              <a:rPr lang="en-GB" sz="2000">
                <a:solidFill>
                  <a:srgbClr val="C00000"/>
                </a:solidFill>
              </a:rPr>
              <a:t>Learn from your mistakes</a:t>
            </a:r>
            <a:br>
              <a:rPr lang="en-GB" sz="2000"/>
            </a:br>
            <a:br>
              <a:rPr lang="en-GB" sz="1200"/>
            </a:br>
            <a:r>
              <a:rPr lang="en-GB" sz="2000"/>
              <a:t>Be self-directed (5 hours, per subject, per week)</a:t>
            </a:r>
            <a:br>
              <a:rPr lang="en-GB" sz="2000"/>
            </a:br>
            <a:br>
              <a:rPr lang="en-GB" sz="1200"/>
            </a:br>
            <a:r>
              <a:rPr lang="en-GB" sz="2000">
                <a:solidFill>
                  <a:srgbClr val="C00000"/>
                </a:solidFill>
              </a:rPr>
              <a:t>Be comfortable with the unknown</a:t>
            </a:r>
            <a:br>
              <a:rPr lang="en-GB" sz="2000"/>
            </a:br>
            <a:br>
              <a:rPr lang="en-GB" sz="1200"/>
            </a:br>
            <a:r>
              <a:rPr lang="en-GB" sz="2000"/>
              <a:t>Develop you from GCSE students reliant on teachers into an adult with top A Level grades who is independent, self-motivated, unique and ready to move onto the next stage of their learning</a:t>
            </a:r>
            <a:br>
              <a:rPr lang="en-GB" sz="2000"/>
            </a:br>
            <a:br>
              <a:rPr lang="en-GB" sz="2000"/>
            </a:br>
            <a:r>
              <a:rPr lang="en-GB" sz="2000">
                <a:solidFill>
                  <a:srgbClr val="C00000"/>
                </a:solidFill>
              </a:rPr>
              <a:t>A Levels allow specialism and depth of understanding ready for university</a:t>
            </a:r>
          </a:p>
        </p:txBody>
      </p:sp>
      <p:sp>
        <p:nvSpPr>
          <p:cNvPr id="3" name="Text Placeholder 2"/>
          <p:cNvSpPr>
            <a:spLocks noGrp="1"/>
          </p:cNvSpPr>
          <p:nvPr>
            <p:ph type="body" idx="1"/>
          </p:nvPr>
        </p:nvSpPr>
        <p:spPr>
          <a:xfrm>
            <a:off x="820413" y="476672"/>
            <a:ext cx="7008574" cy="1296987"/>
          </a:xfrm>
        </p:spPr>
        <p:txBody>
          <a:bodyPr/>
          <a:lstStyle/>
          <a:p>
            <a:r>
              <a:rPr lang="en-GB" b="1" i="1"/>
              <a:t>Studying in the Sixth Form</a:t>
            </a:r>
          </a:p>
        </p:txBody>
      </p:sp>
      <p:pic>
        <p:nvPicPr>
          <p:cNvPr id="10" name="Audio 9">
            <a:hlinkClick r:id="" action="ppaction://media"/>
            <a:extLst>
              <a:ext uri="{FF2B5EF4-FFF2-40B4-BE49-F238E27FC236}">
                <a16:creationId xmlns:a16="http://schemas.microsoft.com/office/drawing/2014/main" id="{DE62B386-C57A-7EBC-FC6C-C14090246B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3401640643"/>
      </p:ext>
    </p:extLst>
  </p:cSld>
  <p:clrMapOvr>
    <a:masterClrMapping/>
  </p:clrMapOvr>
  <mc:AlternateContent xmlns:mc="http://schemas.openxmlformats.org/markup-compatibility/2006" xmlns:p14="http://schemas.microsoft.com/office/powerpoint/2010/main">
    <mc:Choice Requires="p14">
      <p:transition spd="med" p14:dur="700" advTm="151693">
        <p:fade/>
      </p:transition>
    </mc:Choice>
    <mc:Fallback xmlns="">
      <p:transition spd="med" advTm="151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35702-D252-448C-B19A-B3316C4F88E2}"/>
              </a:ext>
            </a:extLst>
          </p:cNvPr>
          <p:cNvSpPr>
            <a:spLocks noGrp="1"/>
          </p:cNvSpPr>
          <p:nvPr>
            <p:ph type="title"/>
          </p:nvPr>
        </p:nvSpPr>
        <p:spPr/>
        <p:txBody>
          <a:bodyPr>
            <a:noAutofit/>
          </a:bodyPr>
          <a:lstStyle/>
          <a:p>
            <a:pPr algn="ctr"/>
            <a:r>
              <a:rPr lang="en-US" sz="3999" b="1"/>
              <a:t>Building for the future</a:t>
            </a:r>
            <a:br>
              <a:rPr lang="en-US" sz="3999" b="1"/>
            </a:br>
            <a:r>
              <a:rPr lang="en-US" sz="3999" b="1"/>
              <a:t>Investing in our young people </a:t>
            </a:r>
          </a:p>
        </p:txBody>
      </p:sp>
      <p:sp>
        <p:nvSpPr>
          <p:cNvPr id="15" name="Footer Placeholder 14">
            <a:extLst>
              <a:ext uri="{FF2B5EF4-FFF2-40B4-BE49-F238E27FC236}">
                <a16:creationId xmlns:a16="http://schemas.microsoft.com/office/drawing/2014/main" id="{4BB4EE3B-13B9-414C-9B6C-C111B789ED0C}"/>
              </a:ext>
            </a:extLst>
          </p:cNvPr>
          <p:cNvSpPr>
            <a:spLocks noGrp="1"/>
          </p:cNvSpPr>
          <p:nvPr>
            <p:ph type="ftr" sz="quarter" idx="11"/>
          </p:nvPr>
        </p:nvSpPr>
        <p:spPr/>
        <p:txBody>
          <a:bodyPr/>
          <a:lstStyle/>
          <a:p>
            <a:r>
              <a:rPr lang="en-US"/>
              <a:t>Presentation Title</a:t>
            </a:r>
          </a:p>
        </p:txBody>
      </p:sp>
      <p:sp>
        <p:nvSpPr>
          <p:cNvPr id="16" name="Slide Number Placeholder 15">
            <a:extLst>
              <a:ext uri="{FF2B5EF4-FFF2-40B4-BE49-F238E27FC236}">
                <a16:creationId xmlns:a16="http://schemas.microsoft.com/office/drawing/2014/main" id="{533E7CD9-5271-46B0-BE9D-C03F6CFC6818}"/>
              </a:ext>
            </a:extLst>
          </p:cNvPr>
          <p:cNvSpPr>
            <a:spLocks noGrp="1"/>
          </p:cNvSpPr>
          <p:nvPr>
            <p:ph type="sldNum" sz="quarter" idx="12"/>
          </p:nvPr>
        </p:nvSpPr>
        <p:spPr/>
        <p:txBody>
          <a:bodyPr/>
          <a:lstStyle/>
          <a:p>
            <a:fld id="{FAEF9944-A4F6-4C59-AEBD-678D6480B8EA}" type="slidenum">
              <a:rPr lang="en-US" smtClean="0"/>
              <a:pPr/>
              <a:t>5</a:t>
            </a:fld>
            <a:endParaRPr lang="en-US"/>
          </a:p>
        </p:txBody>
      </p:sp>
      <p:pic>
        <p:nvPicPr>
          <p:cNvPr id="2050" name="Picture 2" descr="A picture containing grass, outdoor, sky, building&#10;&#10;Description automatically generated">
            <a:extLst>
              <a:ext uri="{FF2B5EF4-FFF2-40B4-BE49-F238E27FC236}">
                <a16:creationId xmlns:a16="http://schemas.microsoft.com/office/drawing/2014/main" id="{3A78A963-C2A2-6FE8-398E-631553A4B6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56"/>
          <a:stretch/>
        </p:blipFill>
        <p:spPr bwMode="auto">
          <a:xfrm>
            <a:off x="0" y="1332845"/>
            <a:ext cx="7446461" cy="55095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C496249-D15C-6F67-EAC6-6D07DAE1E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850" y="1332845"/>
            <a:ext cx="5110975" cy="27080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model of a house&#10;&#10;Description automatically generated with medium confidence">
            <a:extLst>
              <a:ext uri="{FF2B5EF4-FFF2-40B4-BE49-F238E27FC236}">
                <a16:creationId xmlns:a16="http://schemas.microsoft.com/office/drawing/2014/main" id="{37E63251-8341-2879-FBE5-0952FEE8E1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31" t="12239" b="22239"/>
          <a:stretch/>
        </p:blipFill>
        <p:spPr bwMode="auto">
          <a:xfrm>
            <a:off x="7077849" y="4040899"/>
            <a:ext cx="5110976" cy="280146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266A421B-93E2-4039-8C4B-8B38DE60765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960976296"/>
      </p:ext>
    </p:extLst>
  </p:cSld>
  <p:clrMapOvr>
    <a:masterClrMapping/>
  </p:clrMapOvr>
  <mc:AlternateContent xmlns:mc="http://schemas.openxmlformats.org/markup-compatibility/2006" xmlns:p14="http://schemas.microsoft.com/office/powerpoint/2010/main">
    <mc:Choice Requires="p14">
      <p:transition spd="med" p14:dur="700" advTm="145031">
        <p:fade/>
      </p:transition>
    </mc:Choice>
    <mc:Fallback xmlns="">
      <p:transition spd="med" advTm="145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1988840"/>
            <a:ext cx="7008574" cy="4170536"/>
          </a:xfrm>
        </p:spPr>
        <p:txBody>
          <a:bodyPr>
            <a:noAutofit/>
          </a:bodyPr>
          <a:lstStyle/>
          <a:p>
            <a:pPr>
              <a:lnSpc>
                <a:spcPct val="100000"/>
              </a:lnSpc>
            </a:pPr>
            <a:r>
              <a:rPr lang="en-GB" sz="2000"/>
              <a:t>Exceptionally popular both locally and regionally</a:t>
            </a:r>
            <a:br>
              <a:rPr lang="en-GB" sz="2000"/>
            </a:br>
            <a:br>
              <a:rPr lang="en-GB" sz="1200"/>
            </a:br>
            <a:r>
              <a:rPr lang="en-GB" sz="2000">
                <a:solidFill>
                  <a:srgbClr val="C00000"/>
                </a:solidFill>
              </a:rPr>
              <a:t>Around 700 students with students from a range of schools and areas</a:t>
            </a:r>
            <a:br>
              <a:rPr lang="en-GB" sz="2000"/>
            </a:br>
            <a:br>
              <a:rPr lang="en-GB" sz="1200"/>
            </a:br>
            <a:r>
              <a:rPr lang="en-GB" sz="2000"/>
              <a:t>We offer 30 different A Levels</a:t>
            </a:r>
            <a:br>
              <a:rPr lang="en-GB" sz="2000"/>
            </a:br>
            <a:br>
              <a:rPr lang="en-GB" sz="1200"/>
            </a:br>
            <a:r>
              <a:rPr lang="en-GB" sz="2000">
                <a:solidFill>
                  <a:srgbClr val="C00000"/>
                </a:solidFill>
              </a:rPr>
              <a:t>Average class size in the current Year 12 is 22 students</a:t>
            </a:r>
            <a:br>
              <a:rPr lang="en-GB" sz="2000"/>
            </a:br>
            <a:br>
              <a:rPr lang="en-GB" sz="1200"/>
            </a:br>
            <a:r>
              <a:rPr lang="en-GB" sz="2000"/>
              <a:t>Teacher time allocated during a timetabled cycle is 7 x 100 minutes</a:t>
            </a:r>
            <a:br>
              <a:rPr lang="en-GB" sz="2000"/>
            </a:br>
            <a:br>
              <a:rPr lang="en-GB" sz="1200">
                <a:solidFill>
                  <a:srgbClr val="C00000"/>
                </a:solidFill>
              </a:rPr>
            </a:br>
            <a:r>
              <a:rPr lang="en-GB" sz="2000">
                <a:solidFill>
                  <a:srgbClr val="C00000"/>
                </a:solidFill>
              </a:rPr>
              <a:t>Directed study is supervised (5 hours, per subject, per week)</a:t>
            </a:r>
          </a:p>
        </p:txBody>
      </p:sp>
      <p:sp>
        <p:nvSpPr>
          <p:cNvPr id="3" name="Text Placeholder 2"/>
          <p:cNvSpPr>
            <a:spLocks noGrp="1"/>
          </p:cNvSpPr>
          <p:nvPr>
            <p:ph type="body" idx="1"/>
          </p:nvPr>
        </p:nvSpPr>
        <p:spPr>
          <a:xfrm>
            <a:off x="804216" y="548680"/>
            <a:ext cx="7008574" cy="1296987"/>
          </a:xfrm>
        </p:spPr>
        <p:txBody>
          <a:bodyPr/>
          <a:lstStyle/>
          <a:p>
            <a:r>
              <a:rPr lang="en-GB" b="1" i="1" err="1"/>
              <a:t>Beths</a:t>
            </a:r>
            <a:r>
              <a:rPr lang="en-GB" b="1" i="1"/>
              <a:t> Grammar School Sixth Form</a:t>
            </a:r>
          </a:p>
        </p:txBody>
      </p:sp>
      <p:pic>
        <p:nvPicPr>
          <p:cNvPr id="6" name="Audio 5">
            <a:hlinkClick r:id="" action="ppaction://media"/>
            <a:extLst>
              <a:ext uri="{FF2B5EF4-FFF2-40B4-BE49-F238E27FC236}">
                <a16:creationId xmlns:a16="http://schemas.microsoft.com/office/drawing/2014/main" id="{B3DF5F98-D870-3823-8709-F52DFB92F2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508631579"/>
      </p:ext>
    </p:extLst>
  </p:cSld>
  <p:clrMapOvr>
    <a:masterClrMapping/>
  </p:clrMapOvr>
  <mc:AlternateContent xmlns:mc="http://schemas.openxmlformats.org/markup-compatibility/2006" xmlns:p14="http://schemas.microsoft.com/office/powerpoint/2010/main">
    <mc:Choice Requires="p14">
      <p:transition spd="med" p14:dur="700" advTm="62029">
        <p:fade/>
      </p:transition>
    </mc:Choice>
    <mc:Fallback xmlns="">
      <p:transition spd="med" advTm="62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1800200"/>
            <a:ext cx="7008574" cy="4797152"/>
          </a:xfrm>
        </p:spPr>
        <p:txBody>
          <a:bodyPr>
            <a:normAutofit/>
          </a:bodyPr>
          <a:lstStyle/>
          <a:p>
            <a:pPr>
              <a:lnSpc>
                <a:spcPct val="150000"/>
              </a:lnSpc>
            </a:pPr>
            <a:r>
              <a:rPr lang="en-GB" sz="1800"/>
              <a:t>Pastoral education in both Year 12 and 13</a:t>
            </a:r>
            <a:br>
              <a:rPr lang="en-GB" sz="1800"/>
            </a:br>
            <a:r>
              <a:rPr lang="en-GB" sz="1800">
                <a:solidFill>
                  <a:srgbClr val="C00000"/>
                </a:solidFill>
              </a:rPr>
              <a:t>Support Network in place</a:t>
            </a:r>
            <a:br>
              <a:rPr lang="en-GB" sz="1800"/>
            </a:br>
            <a:r>
              <a:rPr lang="en-GB" sz="1800"/>
              <a:t>SLT</a:t>
            </a:r>
            <a:br>
              <a:rPr lang="en-GB" sz="1800"/>
            </a:br>
            <a:r>
              <a:rPr lang="en-GB" sz="1800">
                <a:solidFill>
                  <a:srgbClr val="C00000"/>
                </a:solidFill>
              </a:rPr>
              <a:t>Head of Year </a:t>
            </a:r>
            <a:br>
              <a:rPr lang="en-GB" sz="1800"/>
            </a:br>
            <a:r>
              <a:rPr lang="en-GB" sz="1800"/>
              <a:t>Assistant Heads of Years across Years 12 and 13</a:t>
            </a:r>
            <a:br>
              <a:rPr lang="en-GB" sz="1800"/>
            </a:br>
            <a:r>
              <a:rPr lang="en-GB" sz="1800">
                <a:solidFill>
                  <a:srgbClr val="FF0000"/>
                </a:solidFill>
              </a:rPr>
              <a:t>Form Tutor</a:t>
            </a:r>
            <a:br>
              <a:rPr lang="en-GB" sz="1800"/>
            </a:br>
            <a:r>
              <a:rPr lang="en-GB" sz="1800">
                <a:solidFill>
                  <a:srgbClr val="002060"/>
                </a:solidFill>
              </a:rPr>
              <a:t>School Counsellor</a:t>
            </a:r>
            <a:br>
              <a:rPr lang="en-GB" sz="1800"/>
            </a:br>
            <a:r>
              <a:rPr lang="en-GB" sz="1800">
                <a:solidFill>
                  <a:srgbClr val="FF0000"/>
                </a:solidFill>
              </a:rPr>
              <a:t>Sixth Form Well-Being Champions (students)</a:t>
            </a:r>
            <a:br>
              <a:rPr lang="en-GB" sz="1800">
                <a:solidFill>
                  <a:srgbClr val="FF0000"/>
                </a:solidFill>
              </a:rPr>
            </a:br>
            <a:r>
              <a:rPr lang="en-GB" sz="1800">
                <a:solidFill>
                  <a:srgbClr val="002060"/>
                </a:solidFill>
              </a:rPr>
              <a:t>Individual Educational Needs support</a:t>
            </a:r>
            <a:br>
              <a:rPr lang="en-GB" sz="1800"/>
            </a:br>
            <a:endParaRPr lang="en-GB" sz="1800" b="1"/>
          </a:p>
        </p:txBody>
      </p:sp>
      <p:sp>
        <p:nvSpPr>
          <p:cNvPr id="3" name="Text Placeholder 2"/>
          <p:cNvSpPr>
            <a:spLocks noGrp="1"/>
          </p:cNvSpPr>
          <p:nvPr>
            <p:ph type="body" idx="1"/>
          </p:nvPr>
        </p:nvSpPr>
        <p:spPr>
          <a:xfrm>
            <a:off x="812589" y="288032"/>
            <a:ext cx="7008574" cy="1296987"/>
          </a:xfrm>
        </p:spPr>
        <p:txBody>
          <a:bodyPr/>
          <a:lstStyle/>
          <a:p>
            <a:r>
              <a:rPr lang="en-GB" b="1" i="1"/>
              <a:t>Wellbeing</a:t>
            </a:r>
          </a:p>
        </p:txBody>
      </p:sp>
      <p:pic>
        <p:nvPicPr>
          <p:cNvPr id="1028" name="Picture 4" descr="Ofsted Outstanding Provi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276" y="375185"/>
            <a:ext cx="3682103" cy="120983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FA426804-2B3F-2AD3-79E1-B99BDAB6DE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3486316181"/>
      </p:ext>
    </p:extLst>
  </p:cSld>
  <p:clrMapOvr>
    <a:masterClrMapping/>
  </p:clrMapOvr>
  <mc:AlternateContent xmlns:mc="http://schemas.openxmlformats.org/markup-compatibility/2006" xmlns:p14="http://schemas.microsoft.com/office/powerpoint/2010/main">
    <mc:Choice Requires="p14">
      <p:transition spd="med" p14:dur="700" advTm="44310">
        <p:fade/>
      </p:transition>
    </mc:Choice>
    <mc:Fallback xmlns="">
      <p:transition spd="med" advTm="44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3772" y="332656"/>
            <a:ext cx="7008574" cy="714152"/>
          </a:xfrm>
        </p:spPr>
        <p:txBody>
          <a:bodyPr/>
          <a:lstStyle/>
          <a:p>
            <a:r>
              <a:rPr lang="en-GB" b="1" i="1"/>
              <a:t>Personal Development</a:t>
            </a:r>
          </a:p>
        </p:txBody>
      </p:sp>
      <p:sp>
        <p:nvSpPr>
          <p:cNvPr id="4" name="Title 1"/>
          <p:cNvSpPr>
            <a:spLocks noGrp="1"/>
          </p:cNvSpPr>
          <p:nvPr>
            <p:ph type="title"/>
          </p:nvPr>
        </p:nvSpPr>
        <p:spPr>
          <a:xfrm>
            <a:off x="477788" y="1539194"/>
            <a:ext cx="8136904" cy="4968551"/>
          </a:xfrm>
        </p:spPr>
        <p:txBody>
          <a:bodyPr>
            <a:normAutofit/>
          </a:bodyPr>
          <a:lstStyle/>
          <a:p>
            <a:pPr>
              <a:lnSpc>
                <a:spcPct val="100000"/>
              </a:lnSpc>
            </a:pPr>
            <a:r>
              <a:rPr lang="en-GB" sz="1600"/>
              <a:t>Subject Mentoring for younger </a:t>
            </a:r>
            <a:r>
              <a:rPr lang="en-GB" sz="1600" err="1"/>
              <a:t>Beths</a:t>
            </a:r>
            <a:r>
              <a:rPr lang="en-GB" sz="1600"/>
              <a:t> students</a:t>
            </a:r>
            <a:br>
              <a:rPr lang="en-GB" sz="1600"/>
            </a:br>
            <a:r>
              <a:rPr lang="en-GB" sz="1600">
                <a:solidFill>
                  <a:srgbClr val="C00000"/>
                </a:solidFill>
              </a:rPr>
              <a:t>Completing an Extended Project Qualification</a:t>
            </a:r>
            <a:br>
              <a:rPr lang="en-GB" sz="1600"/>
            </a:br>
            <a:r>
              <a:rPr lang="en-GB" sz="1600"/>
              <a:t>Completing a MOOC (Massive Open Online Course)</a:t>
            </a:r>
            <a:br>
              <a:rPr lang="en-GB" sz="1600"/>
            </a:br>
            <a:r>
              <a:rPr lang="en-GB" sz="1600">
                <a:solidFill>
                  <a:srgbClr val="C00000"/>
                </a:solidFill>
              </a:rPr>
              <a:t>Work Experience </a:t>
            </a:r>
            <a:br>
              <a:rPr lang="en-GB" sz="1600">
                <a:solidFill>
                  <a:srgbClr val="C00000"/>
                </a:solidFill>
              </a:rPr>
            </a:br>
            <a:r>
              <a:rPr lang="en-GB" sz="1600"/>
              <a:t>Completing a Duke of Edinburgh award</a:t>
            </a:r>
            <a:br>
              <a:rPr lang="en-GB" sz="1600"/>
            </a:br>
            <a:r>
              <a:rPr lang="en-GB" sz="1600">
                <a:solidFill>
                  <a:srgbClr val="C00000"/>
                </a:solidFill>
              </a:rPr>
              <a:t>Student led societies e.g. Multicultural committee </a:t>
            </a:r>
            <a:br>
              <a:rPr lang="en-GB" sz="1600"/>
            </a:br>
            <a:r>
              <a:rPr lang="en-GB" sz="1600"/>
              <a:t>Participating in Games and Sports fixtures</a:t>
            </a:r>
            <a:br>
              <a:rPr lang="en-GB" sz="1600"/>
            </a:br>
            <a:r>
              <a:rPr lang="en-GB" sz="1600">
                <a:solidFill>
                  <a:srgbClr val="C00000"/>
                </a:solidFill>
              </a:rPr>
              <a:t>Participating in School Concerts and Drama productions</a:t>
            </a:r>
            <a:br>
              <a:rPr lang="en-GB" sz="1600"/>
            </a:br>
            <a:r>
              <a:rPr lang="en-GB" sz="1600"/>
              <a:t>Debate club</a:t>
            </a:r>
            <a:br>
              <a:rPr lang="en-GB" sz="1600"/>
            </a:br>
            <a:r>
              <a:rPr lang="en-GB" sz="1600">
                <a:solidFill>
                  <a:srgbClr val="C00000"/>
                </a:solidFill>
              </a:rPr>
              <a:t>Multicultural committee	</a:t>
            </a:r>
            <a:br>
              <a:rPr lang="en-GB" sz="1600">
                <a:solidFill>
                  <a:srgbClr val="C00000"/>
                </a:solidFill>
              </a:rPr>
            </a:br>
            <a:r>
              <a:rPr lang="en-GB" sz="1600">
                <a:solidFill>
                  <a:srgbClr val="002060"/>
                </a:solidFill>
              </a:rPr>
              <a:t>Careers Talks         </a:t>
            </a:r>
            <a:br>
              <a:rPr lang="en-GB" sz="1600">
                <a:solidFill>
                  <a:srgbClr val="C00000"/>
                </a:solidFill>
              </a:rPr>
            </a:br>
            <a:r>
              <a:rPr lang="en-GB" sz="1600">
                <a:solidFill>
                  <a:srgbClr val="C00000"/>
                </a:solidFill>
              </a:rPr>
              <a:t>LGBTQ+ society</a:t>
            </a:r>
            <a:br>
              <a:rPr lang="en-GB" sz="1600"/>
            </a:br>
            <a:r>
              <a:rPr lang="en-GB" sz="1600"/>
              <a:t>Academic lectures                 </a:t>
            </a:r>
            <a:br>
              <a:rPr lang="en-GB" sz="1600"/>
            </a:br>
            <a:r>
              <a:rPr lang="en-GB" sz="1600">
                <a:solidFill>
                  <a:srgbClr val="C00000"/>
                </a:solidFill>
              </a:rPr>
              <a:t>Prefect and House Captain teams</a:t>
            </a:r>
            <a:br>
              <a:rPr lang="en-GB" sz="1600">
                <a:solidFill>
                  <a:srgbClr val="FF0000"/>
                </a:solidFill>
              </a:rPr>
            </a:br>
            <a:r>
              <a:rPr lang="en-GB" sz="1600">
                <a:solidFill>
                  <a:srgbClr val="002060"/>
                </a:solidFill>
              </a:rPr>
              <a:t>Careers Talks</a:t>
            </a:r>
            <a:br>
              <a:rPr lang="en-GB" sz="1600">
                <a:solidFill>
                  <a:srgbClr val="C00000"/>
                </a:solidFill>
              </a:rPr>
            </a:br>
            <a:r>
              <a:rPr lang="en-GB" sz="1600">
                <a:solidFill>
                  <a:srgbClr val="C00000"/>
                </a:solidFill>
              </a:rPr>
              <a:t>Alumni</a:t>
            </a:r>
            <a:endParaRPr lang="en-GB" sz="1600"/>
          </a:p>
        </p:txBody>
      </p:sp>
      <p:pic>
        <p:nvPicPr>
          <p:cNvPr id="6" name="Audio 5">
            <a:hlinkClick r:id="" action="ppaction://media"/>
            <a:extLst>
              <a:ext uri="{FF2B5EF4-FFF2-40B4-BE49-F238E27FC236}">
                <a16:creationId xmlns:a16="http://schemas.microsoft.com/office/drawing/2014/main" id="{06C7F01C-C111-37F0-22D2-5A1AB5384B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930380714"/>
      </p:ext>
    </p:extLst>
  </p:cSld>
  <p:clrMapOvr>
    <a:masterClrMapping/>
  </p:clrMapOvr>
  <mc:AlternateContent xmlns:mc="http://schemas.openxmlformats.org/markup-compatibility/2006" xmlns:p14="http://schemas.microsoft.com/office/powerpoint/2010/main">
    <mc:Choice Requires="p14">
      <p:transition spd="med" p14:dur="700" advTm="101793">
        <p:fade/>
      </p:transition>
    </mc:Choice>
    <mc:Fallback xmlns="">
      <p:transition spd="med" advTm="101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589" y="260648"/>
            <a:ext cx="7008574" cy="1296987"/>
          </a:xfrm>
        </p:spPr>
        <p:txBody>
          <a:bodyPr/>
          <a:lstStyle/>
          <a:p>
            <a:r>
              <a:rPr lang="en-GB" b="1" i="1"/>
              <a:t>Next steps support – Beyond Beths</a:t>
            </a:r>
          </a:p>
        </p:txBody>
      </p:sp>
      <p:sp>
        <p:nvSpPr>
          <p:cNvPr id="4" name="Title 1"/>
          <p:cNvSpPr>
            <a:spLocks noGrp="1"/>
          </p:cNvSpPr>
          <p:nvPr>
            <p:ph type="title"/>
          </p:nvPr>
        </p:nvSpPr>
        <p:spPr>
          <a:xfrm>
            <a:off x="812588" y="1844824"/>
            <a:ext cx="7514071" cy="4242544"/>
          </a:xfrm>
        </p:spPr>
        <p:txBody>
          <a:bodyPr>
            <a:normAutofit/>
          </a:bodyPr>
          <a:lstStyle/>
          <a:p>
            <a:pPr>
              <a:lnSpc>
                <a:spcPct val="150000"/>
              </a:lnSpc>
            </a:pPr>
            <a:r>
              <a:rPr lang="en-GB" sz="1600"/>
              <a:t>A dedicated team of careers specialists – three specialist staff</a:t>
            </a:r>
            <a:br>
              <a:rPr lang="en-GB" sz="1600"/>
            </a:br>
            <a:r>
              <a:rPr lang="en-GB" sz="1600">
                <a:solidFill>
                  <a:srgbClr val="C00000"/>
                </a:solidFill>
              </a:rPr>
              <a:t>Top Universities, Oxbridge and Medics Coordinator</a:t>
            </a:r>
            <a:br>
              <a:rPr lang="en-GB" sz="1600"/>
            </a:br>
            <a:r>
              <a:rPr lang="en-GB" sz="1600"/>
              <a:t>UCAS talks – Parents/carers and students</a:t>
            </a:r>
            <a:br>
              <a:rPr lang="en-GB" sz="1600"/>
            </a:br>
            <a:r>
              <a:rPr lang="en-GB" sz="1600">
                <a:solidFill>
                  <a:srgbClr val="C00000"/>
                </a:solidFill>
              </a:rPr>
              <a:t>University fairs</a:t>
            </a:r>
            <a:br>
              <a:rPr lang="en-GB" sz="1600"/>
            </a:br>
            <a:r>
              <a:rPr lang="en-GB" sz="1600"/>
              <a:t>University visits</a:t>
            </a:r>
            <a:br>
              <a:rPr lang="en-GB" sz="1600"/>
            </a:br>
            <a:r>
              <a:rPr lang="en-GB" sz="1600">
                <a:solidFill>
                  <a:srgbClr val="C00000"/>
                </a:solidFill>
              </a:rPr>
              <a:t>Apprenticeship fair</a:t>
            </a:r>
            <a:br>
              <a:rPr lang="en-GB" sz="1600"/>
            </a:br>
            <a:r>
              <a:rPr lang="en-GB" sz="1600"/>
              <a:t>Entrance exam and interview support</a:t>
            </a:r>
            <a:br>
              <a:rPr lang="en-GB" sz="1600"/>
            </a:br>
            <a:r>
              <a:rPr lang="en-GB" sz="1600">
                <a:solidFill>
                  <a:srgbClr val="C00000"/>
                </a:solidFill>
              </a:rPr>
              <a:t>1-1 Personal statement support</a:t>
            </a:r>
            <a:br>
              <a:rPr lang="en-GB" sz="1600"/>
            </a:br>
            <a:r>
              <a:rPr lang="en-GB" sz="1600"/>
              <a:t>Dedicated tutor activities</a:t>
            </a:r>
            <a:br>
              <a:rPr lang="en-GB" sz="1600"/>
            </a:br>
            <a:r>
              <a:rPr lang="en-GB" sz="1600">
                <a:solidFill>
                  <a:srgbClr val="C00000"/>
                </a:solidFill>
              </a:rPr>
              <a:t>Trained Assistant Heads of Year for guidance in all areas</a:t>
            </a:r>
            <a:br>
              <a:rPr lang="en-GB" sz="1600">
                <a:solidFill>
                  <a:srgbClr val="C00000"/>
                </a:solidFill>
              </a:rPr>
            </a:br>
            <a:r>
              <a:rPr lang="en-GB" sz="1600">
                <a:solidFill>
                  <a:srgbClr val="002060"/>
                </a:solidFill>
              </a:rPr>
              <a:t>Alumni</a:t>
            </a:r>
            <a:endParaRPr lang="en-GB" sz="1600">
              <a:solidFill>
                <a:srgbClr val="C00000"/>
              </a:solidFill>
            </a:endParaRPr>
          </a:p>
        </p:txBody>
      </p:sp>
      <p:pic>
        <p:nvPicPr>
          <p:cNvPr id="6" name="Audio 5">
            <a:hlinkClick r:id="" action="ppaction://media"/>
            <a:extLst>
              <a:ext uri="{FF2B5EF4-FFF2-40B4-BE49-F238E27FC236}">
                <a16:creationId xmlns:a16="http://schemas.microsoft.com/office/drawing/2014/main" id="{BD68DA62-ABBA-AA5E-66E5-CB1853F216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005422254"/>
      </p:ext>
    </p:extLst>
  </p:cSld>
  <p:clrMapOvr>
    <a:masterClrMapping/>
  </p:clrMapOvr>
  <mc:AlternateContent xmlns:mc="http://schemas.openxmlformats.org/markup-compatibility/2006" xmlns:p14="http://schemas.microsoft.com/office/powerpoint/2010/main">
    <mc:Choice Requires="p14">
      <p:transition spd="med" p14:dur="700" advTm="52880">
        <p:fade/>
      </p:transition>
    </mc:Choice>
    <mc:Fallback xmlns="">
      <p:transition spd="med" advTm="52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0BFA0A5E43594B9E79DD031C88CD42" ma:contentTypeVersion="13" ma:contentTypeDescription="Create a new document." ma:contentTypeScope="" ma:versionID="3f9d12bc1086b1b7a018fc55df57212a">
  <xsd:schema xmlns:xsd="http://www.w3.org/2001/XMLSchema" xmlns:xs="http://www.w3.org/2001/XMLSchema" xmlns:p="http://schemas.microsoft.com/office/2006/metadata/properties" xmlns:ns3="b09bf8d8-6290-4cb4-bdfd-d96893747df6" xmlns:ns4="40887b09-52ac-4ed8-a4dc-280fd1a6063f" targetNamespace="http://schemas.microsoft.com/office/2006/metadata/properties" ma:root="true" ma:fieldsID="d0c39fd63ee443ef32f08dce55511535" ns3:_="" ns4:_="">
    <xsd:import namespace="b09bf8d8-6290-4cb4-bdfd-d96893747df6"/>
    <xsd:import namespace="40887b09-52ac-4ed8-a4dc-280fd1a6063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bf8d8-6290-4cb4-bdfd-d96893747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887b09-52ac-4ed8-a4dc-280fd1a606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09bf8d8-6290-4cb4-bdfd-d96893747df6" xsi:nil="true"/>
  </documentManagement>
</p:properties>
</file>

<file path=customXml/itemProps1.xml><?xml version="1.0" encoding="utf-8"?>
<ds:datastoreItem xmlns:ds="http://schemas.openxmlformats.org/officeDocument/2006/customXml" ds:itemID="{E0441A78-0146-41D1-9D0C-9B382DCAF8E7}">
  <ds:schemaRefs>
    <ds:schemaRef ds:uri="http://schemas.microsoft.com/sharepoint/v3/contenttype/forms"/>
  </ds:schemaRefs>
</ds:datastoreItem>
</file>

<file path=customXml/itemProps2.xml><?xml version="1.0" encoding="utf-8"?>
<ds:datastoreItem xmlns:ds="http://schemas.openxmlformats.org/officeDocument/2006/customXml" ds:itemID="{CA3CB809-A873-44A8-A927-883C52F8AA83}">
  <ds:schemaRefs>
    <ds:schemaRef ds:uri="40887b09-52ac-4ed8-a4dc-280fd1a6063f"/>
    <ds:schemaRef ds:uri="b09bf8d8-6290-4cb4-bdfd-d96893747d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E79333-E4A7-4F95-8EF6-C8958BEBE12B}">
  <ds:schemaRefs>
    <ds:schemaRef ds:uri="40887b09-52ac-4ed8-a4dc-280fd1a6063f"/>
    <ds:schemaRef ds:uri="b09bf8d8-6290-4cb4-bdfd-d96893747d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Website video externals 2025 entryv1</Template>
  <Application>Microsoft Office PowerPoint</Application>
  <PresentationFormat>Custom</PresentationFormat>
  <Slides>14</Slides>
  <Notes>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Books 16x9</vt:lpstr>
      <vt:lpstr>PowerPoint Presentation</vt:lpstr>
      <vt:lpstr>Excellence Community  Respect</vt:lpstr>
      <vt:lpstr>Enjoyment of studying at a deeper level  High aspirations for the next stage of learning  Maximise academic potential here at the School  Flourish into a well-rounded, confident, forward-thinking individual  Development of thinking skills </vt:lpstr>
      <vt:lpstr>Courage to take academic risks  Learn from your mistakes  Be self-directed (5 hours, per subject, per week)  Be comfortable with the unknown  Develop you from GCSE students reliant on teachers into an adult with top A Level grades who is independent, self-motivated, unique and ready to move onto the next stage of their learning  A Levels allow specialism and depth of understanding ready for university</vt:lpstr>
      <vt:lpstr>Building for the future Investing in our young people </vt:lpstr>
      <vt:lpstr>Exceptionally popular both locally and regionally  Around 700 students with students from a range of schools and areas  We offer 30 different A Levels  Average class size in the current Year 12 is 22 students  Teacher time allocated during a timetabled cycle is 7 x 100 minutes  Directed study is supervised (5 hours, per subject, per week)</vt:lpstr>
      <vt:lpstr>Pastoral education in both Year 12 and 13 Support Network in place SLT Head of Year  Assistant Heads of Years across Years 12 and 13 Form Tutor School Counsellor Sixth Form Well-Being Champions (students) Individual Educational Needs support </vt:lpstr>
      <vt:lpstr>Subject Mentoring for younger Beths students Completing an Extended Project Qualification Completing a MOOC (Massive Open Online Course) Work Experience  Completing a Duke of Edinburgh award Student led societies e.g. Multicultural committee  Participating in Games and Sports fixtures Participating in School Concerts and Drama productions Debate club Multicultural committee  Careers Talks          LGBTQ+ society Academic lectures                  Prefect and House Captain teams Careers Talks Alumni</vt:lpstr>
      <vt:lpstr>A dedicated team of careers specialists – three specialist staff Top Universities, Oxbridge and Medics Coordinator UCAS talks – Parents/carers and students University fairs University visits Apprenticeship fair Entrance exam and interview support 1-1 Personal statement support Dedicated tutor activities Trained Assistant Heads of Year for guidance in all areas Alumni</vt:lpstr>
      <vt:lpstr>Top Performers 2024 </vt:lpstr>
      <vt:lpstr>Apprenticeships/careers</vt:lpstr>
      <vt:lpstr>Year 12 Induction day – Wednesday 25th, 26th, 27th June 2025  Results day and enrolment – Thursday 14th August 2025  September to November- Introduction, Developing good habits, Personal development opportunities  December– First full report/Potential Oxbridge/Medics identified  January onwards – Good habits established, building knowledge, engaging with supercurricular, Prefect selections  June – Year 12 Trial Exams, UCAS predictions and UCAS workshops. Tailored support for Oxbridge/Medics.  September - UCAS predictions finalised  October– Oxbridge/Medics deadline for UCAS  December – School UCAS deadline  February/March 2026 – Year 13 Trial Exams  August 2026– Results Day and support</vt:lpstr>
      <vt:lpstr>Online applications open - Thursday 21st November 2024  Ticketed open morning and afternoons (details to be posted on the website)  Applications deadline – Friday 31st January 2025  Offers sent out – April 2025  Year 12 induction day – Wednesday 25th, 26th and 27th June 2025  Results day and enrolment – Thursday 14th August 2025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R. Blyghton</dc:creator>
  <cp:revision>2</cp:revision>
  <dcterms:created xsi:type="dcterms:W3CDTF">2024-11-20T12:08:54Z</dcterms:created>
  <dcterms:modified xsi:type="dcterms:W3CDTF">2024-11-20T16:20:42Z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0x010100540BFA0A5E43594B9E79DD031C88CD42</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