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FC4C5-AF03-40F0-8AB9-A955FAFDB6D5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9EA74-1BE0-4388-9E30-202006859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392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we create a link on ‘application process’?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19EA74-1BE0-4388-9E30-20200685959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146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I create a link to slide 5 on the last part?)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19EA74-1BE0-4388-9E30-20200685959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201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 web address was a shorter html link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19EA74-1BE0-4388-9E30-20200685959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050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To do – add link for </a:t>
            </a:r>
            <a:r>
              <a:rPr lang="en-GB" dirty="0" err="1"/>
              <a:t>Beths</a:t>
            </a:r>
            <a:r>
              <a:rPr lang="en-GB" dirty="0"/>
              <a:t> Policy 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19EA74-1BE0-4388-9E30-20200685959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252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DF1C7-01DB-620F-BCCD-ACF3F417D0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9F8277-D0B8-EFBE-B5B6-44D698A010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793EF-3574-E5F7-A3EF-910F24F6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290-CE18-45EF-B083-03B8E16379A2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38DCF-D4C2-BB6A-0EDD-6DC805568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0C1DF-F94E-BE7D-30FE-ECB0BA92F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36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784B7-3752-9FAD-5C03-E81578467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3BA240-9215-9312-19D8-DE382C184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E97D7-11BF-1495-3E1C-3452DB26C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290-CE18-45EF-B083-03B8E16379A2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D34B5-4841-DAA6-A2D3-E4C7526DF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16E2A-1A68-D64D-E678-46EAE0B1C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18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17B85E-19A9-76DE-BD7B-808539017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CD8F6-072B-2EFF-8EE8-4E76564FD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4DE5A-B9C9-B7F3-BFB8-504EC6168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290-CE18-45EF-B083-03B8E16379A2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1868D-6300-E0BD-F629-03AD86E4C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DD7F1-4FDB-4625-EB7F-EA21345D8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70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A7624-553F-48DE-EFF4-26EDA2407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A35ED-587B-CB3F-776E-F4BA4ACB2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4B78A-DFFB-7C33-E764-EF4A67C5A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290-CE18-45EF-B083-03B8E16379A2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D3E73-AAB9-CFEE-475A-3B6C3296D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B23E3-656F-B668-DE8C-1973A45D4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00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F6A65-83D8-8360-902B-F4E30F97E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FB1083-3323-56E1-3934-43741FD8D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72393-C606-BB0F-5D77-309730B20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290-CE18-45EF-B083-03B8E16379A2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CAA4F-F767-CF4F-FB14-4DAE0E8B6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94D89-8127-7F98-A4CF-68B3D5C23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157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C345C-5414-754D-9E76-988DE5786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58559-44A5-D412-C667-BF3EBD42F1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15BFCE-E1A6-8B65-8113-C80F24F161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98CAE1-374C-EA06-835C-3FA7BA714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290-CE18-45EF-B083-03B8E16379A2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7CFB59-51C7-767D-C635-35D2F6A89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E50A88-29CA-7D32-3BE5-26B5E853E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357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389DC-70D0-4DD5-28E7-4FCC63006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F6A71D-7053-20F7-FF48-22CF9E7D6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A130D-B66A-FC7C-65B9-BFDA1FFB4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08DF39-5732-B0A7-2EE8-4E5ABA54B0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E44B12-F562-8277-FFC7-DF876DF309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5968DB-9615-809B-BBF8-55C722CCA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290-CE18-45EF-B083-03B8E16379A2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1598C3-FC1E-BC84-8906-C8D75E8DD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02D78C-19AF-2F28-6E01-9C86C5010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93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6EF21-C77E-AB1B-7148-61A59DB00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80EDBC-3290-01EE-6C6D-3FE32AEB6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290-CE18-45EF-B083-03B8E16379A2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D56EE-065E-B667-8F8E-0A2B956AA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E3AE53-D48F-42DA-BFE1-FE90848EC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41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55C36E-98C0-9107-5429-93249F6AD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290-CE18-45EF-B083-03B8E16379A2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98057F-06B3-8863-E218-6CFDA429E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E79798-2BA1-3934-D8D5-3F43B9F81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40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CFE3A-A9C3-E63E-BBED-9E87693E4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29183-C4B9-5F6D-8516-969D4B6BA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2258FA-F43B-E858-7CF6-DAB29A3B2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72FFA0-AE5F-6D87-EAF3-760F20321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290-CE18-45EF-B083-03B8E16379A2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621AB6-DAA7-9978-512E-144C27CBB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8D244-C640-CDB7-45B6-AE7C49C4A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97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FBB92-686D-B222-6E44-FEAE36E98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D0863C-EC07-6FF2-2551-1785D508F4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A90116-1F6D-5AF8-4170-EDCDC83B83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766E51-20D6-7E45-CFFC-957BD974D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290-CE18-45EF-B083-03B8E16379A2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929E1-1F6A-D6D8-C3C5-2E5239139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8D0F3D-5720-B232-5DCA-9A05A0F2C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576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D76B93-015A-101E-066A-3C5CF53F9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DE4FB-5E7F-35F2-3EF7-372ECE91D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EE303-F93F-8FED-A762-66F418789A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28290-CE18-45EF-B083-03B8E16379A2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10B1B-A171-6C2A-A91B-94F01D5B2E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0AAC4-09CB-995E-6C9C-77FDD0B949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4B1F-CD7B-4B35-8D7A-D7C365BEF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980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bursary@beths.bexley.sch.uk" TargetMode="External"/><Relationship Id="rId7" Type="http://schemas.microsoft.com/office/2007/relationships/hdphoto" Target="../media/hdphoto1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gov.uk/government/publications/advice-funding-regulations-for-post-16-provision/advice-funding-rules-for-16-to-19-provision-2025-to-2026" TargetMode="External"/><Relationship Id="rId4" Type="http://schemas.openxmlformats.org/officeDocument/2006/relationships/hyperlink" Target="https://view.officeapps.live.com/op/view.aspx?src=https%3A%2F%2Fwww.beths.bexley.sch.uk%2Fattachments%2Fdownload.asp%3Ffile%3D5437%26type%3Ddocx&amp;wdOrigin=BROWSELI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F5415-0BCA-48AC-61D0-CC2A39E36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is the Sixth Form Bursary?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419B2-93F1-67D0-7109-B60BE577B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Government allocates funds to educational institutions to give to students who need financial help to stay in education. </a:t>
            </a:r>
          </a:p>
          <a:p>
            <a:r>
              <a:rPr lang="en-GB" dirty="0" err="1"/>
              <a:t>Beths</a:t>
            </a:r>
            <a:r>
              <a:rPr lang="en-GB" dirty="0"/>
              <a:t> Grammar School has been given a fixed budget by the government which we will use to help those students overcome their individual financial challenges.</a:t>
            </a:r>
          </a:p>
          <a:p>
            <a:r>
              <a:rPr lang="en-GB" dirty="0"/>
              <a:t>The Bursary is an annual award, paid to students in instalments </a:t>
            </a:r>
          </a:p>
          <a:p>
            <a:r>
              <a:rPr lang="en-GB" dirty="0"/>
              <a:t>Students need to complete the application process and provide documentary evidence.</a:t>
            </a:r>
          </a:p>
          <a:p>
            <a:endParaRPr lang="en-GB" dirty="0"/>
          </a:p>
        </p:txBody>
      </p:sp>
      <p:pic>
        <p:nvPicPr>
          <p:cNvPr id="5" name="Picture 2" descr="Beths Grammar School - Home">
            <a:extLst>
              <a:ext uri="{FF2B5EF4-FFF2-40B4-BE49-F238E27FC236}">
                <a16:creationId xmlns:a16="http://schemas.microsoft.com/office/drawing/2014/main" id="{B62E06E2-05C5-D2E0-08AD-1C133C3CC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26" b="95935" l="4390" r="98537">
                        <a14:foregroundMark x1="9268" y1="50407" x2="46341" y2="88618"/>
                        <a14:foregroundMark x1="78537" y1="82114" x2="92683" y2="40244"/>
                        <a14:foregroundMark x1="80488" y1="15447" x2="90732" y2="19512"/>
                        <a14:foregroundMark x1="14146" y1="16260" x2="95610" y2="30081"/>
                        <a14:foregroundMark x1="83415" y1="14228" x2="38049" y2="18293"/>
                        <a14:foregroundMark x1="8293" y1="53252" x2="36585" y2="85772"/>
                        <a14:foregroundMark x1="36585" y1="85772" x2="90732" y2="71138"/>
                        <a14:foregroundMark x1="90732" y1="71138" x2="99512" y2="50407"/>
                        <a14:foregroundMark x1="14146" y1="37398" x2="56098" y2="61789"/>
                        <a14:foregroundMark x1="21951" y1="10569" x2="53171" y2="9350"/>
                        <a14:foregroundMark x1="90732" y1="19512" x2="82927" y2="8537"/>
                        <a14:foregroundMark x1="16585" y1="5285" x2="80000" y2="10569"/>
                        <a14:foregroundMark x1="90244" y1="4878" x2="65366" y2="6098"/>
                        <a14:foregroundMark x1="10244" y1="10163" x2="5854" y2="43496"/>
                        <a14:foregroundMark x1="5854" y1="43496" x2="19024" y2="74797"/>
                        <a14:foregroundMark x1="19024" y1="74797" x2="25854" y2="79675"/>
                        <a14:foregroundMark x1="51220" y1="92683" x2="69756" y2="85366"/>
                        <a14:foregroundMark x1="59024" y1="60569" x2="33659" y2="81301"/>
                        <a14:foregroundMark x1="46829" y1="38211" x2="69756" y2="78049"/>
                        <a14:foregroundMark x1="47805" y1="96341" x2="55610" y2="95122"/>
                        <a14:foregroundMark x1="4878" y1="10569" x2="10244" y2="26829"/>
                        <a14:foregroundMark x1="16098" y1="1626" x2="51220" y2="6911"/>
                        <a14:foregroundMark x1="51220" y1="6911" x2="54146" y2="6504"/>
                        <a14:foregroundMark x1="34146" y1="64634" x2="41463" y2="792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120" y="5728676"/>
            <a:ext cx="818681" cy="98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2266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91E5F-A0EA-2C9A-FE06-2CC7D3C4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 types of bursary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0AADC-4635-437F-B9B7-F68067E1B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Vulnerable Bursary </a:t>
            </a:r>
            <a:r>
              <a:rPr lang="en-GB" dirty="0"/>
              <a:t>– An award of up to £1,200 per year for those students defined as a vulnerable group (definition is in the policy document on the school website).</a:t>
            </a:r>
          </a:p>
          <a:p>
            <a:endParaRPr lang="en-GB" dirty="0"/>
          </a:p>
          <a:p>
            <a:r>
              <a:rPr lang="en-GB" b="1" dirty="0"/>
              <a:t>Discretionary Bursary </a:t>
            </a:r>
            <a:r>
              <a:rPr lang="en-GB" dirty="0"/>
              <a:t>- made at the discretion of the school and dependent on household income. Financial assistance will be provided for a specific educational purpose this can (see </a:t>
            </a:r>
            <a:r>
              <a:rPr lang="en-GB" i="1" dirty="0"/>
              <a:t>‘What I can use the bursary for?</a:t>
            </a:r>
            <a:r>
              <a:rPr lang="en-GB" dirty="0"/>
              <a:t>’)</a:t>
            </a:r>
          </a:p>
        </p:txBody>
      </p:sp>
      <p:pic>
        <p:nvPicPr>
          <p:cNvPr id="5" name="Picture 2" descr="Beths Grammar School - Home">
            <a:extLst>
              <a:ext uri="{FF2B5EF4-FFF2-40B4-BE49-F238E27FC236}">
                <a16:creationId xmlns:a16="http://schemas.microsoft.com/office/drawing/2014/main" id="{EFDE33F1-B122-339B-2B65-C5D24E276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26" b="95935" l="4390" r="98537">
                        <a14:foregroundMark x1="9268" y1="50407" x2="46341" y2="88618"/>
                        <a14:foregroundMark x1="78537" y1="82114" x2="92683" y2="40244"/>
                        <a14:foregroundMark x1="80488" y1="15447" x2="90732" y2="19512"/>
                        <a14:foregroundMark x1="14146" y1="16260" x2="95610" y2="30081"/>
                        <a14:foregroundMark x1="83415" y1="14228" x2="38049" y2="18293"/>
                        <a14:foregroundMark x1="8293" y1="53252" x2="36585" y2="85772"/>
                        <a14:foregroundMark x1="36585" y1="85772" x2="90732" y2="71138"/>
                        <a14:foregroundMark x1="90732" y1="71138" x2="99512" y2="50407"/>
                        <a14:foregroundMark x1="14146" y1="37398" x2="56098" y2="61789"/>
                        <a14:foregroundMark x1="21951" y1="10569" x2="53171" y2="9350"/>
                        <a14:foregroundMark x1="90732" y1="19512" x2="82927" y2="8537"/>
                        <a14:foregroundMark x1="16585" y1="5285" x2="80000" y2="10569"/>
                        <a14:foregroundMark x1="90244" y1="4878" x2="65366" y2="6098"/>
                        <a14:foregroundMark x1="10244" y1="10163" x2="5854" y2="43496"/>
                        <a14:foregroundMark x1="5854" y1="43496" x2="19024" y2="74797"/>
                        <a14:foregroundMark x1="19024" y1="74797" x2="25854" y2="79675"/>
                        <a14:foregroundMark x1="51220" y1="92683" x2="69756" y2="85366"/>
                        <a14:foregroundMark x1="59024" y1="60569" x2="33659" y2="81301"/>
                        <a14:foregroundMark x1="46829" y1="38211" x2="69756" y2="78049"/>
                        <a14:foregroundMark x1="47805" y1="96341" x2="55610" y2="95122"/>
                        <a14:foregroundMark x1="4878" y1="10569" x2="10244" y2="26829"/>
                        <a14:foregroundMark x1="16098" y1="1626" x2="51220" y2="6911"/>
                        <a14:foregroundMark x1="51220" y1="6911" x2="54146" y2="6504"/>
                        <a14:foregroundMark x1="34146" y1="64634" x2="41463" y2="792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120" y="5728676"/>
            <a:ext cx="818681" cy="98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84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9E376-BA99-B977-ABDE-3599D9875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Am I eligible?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0FEAF-518E-52B3-B8BD-EEB1C5393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The criteria include:</a:t>
            </a:r>
          </a:p>
          <a:p>
            <a:r>
              <a:rPr lang="en-GB" dirty="0"/>
              <a:t>You must be aged 16 or over but under 19 as at 31 August 2025 </a:t>
            </a:r>
          </a:p>
          <a:p>
            <a:r>
              <a:rPr lang="en-GB" dirty="0"/>
              <a:t>If you are aged 19 or over, you are only eligible to receive a Discretionary Bursary if you are continuing a study programme you began aged 16 to 18 OR have an Education, Health and Care Plan (EHCP)</a:t>
            </a:r>
          </a:p>
          <a:p>
            <a:r>
              <a:rPr lang="en-GB" dirty="0"/>
              <a:t>If on post-16 enrolment form you have legally lived in the UK for the 3 previous years or have right of abode</a:t>
            </a:r>
          </a:p>
          <a:p>
            <a:r>
              <a:rPr lang="en-GB" dirty="0"/>
              <a:t>You may be entitled if you were eligible for free school meals up to Year 11 </a:t>
            </a:r>
          </a:p>
          <a:p>
            <a:r>
              <a:rPr lang="en-GB" dirty="0"/>
              <a:t>Check if you should apply for Pupil Premium – this is set on Gov.org website and can be accessed through school website</a:t>
            </a:r>
          </a:p>
          <a:p>
            <a:endParaRPr lang="en-GB" sz="1600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2" descr="Beths Grammar School - Home">
            <a:extLst>
              <a:ext uri="{FF2B5EF4-FFF2-40B4-BE49-F238E27FC236}">
                <a16:creationId xmlns:a16="http://schemas.microsoft.com/office/drawing/2014/main" id="{3F4BF1BF-FB70-BC6B-EECE-774329C30A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26" b="95935" l="4390" r="98537">
                        <a14:foregroundMark x1="9268" y1="50407" x2="46341" y2="88618"/>
                        <a14:foregroundMark x1="78537" y1="82114" x2="92683" y2="40244"/>
                        <a14:foregroundMark x1="80488" y1="15447" x2="90732" y2="19512"/>
                        <a14:foregroundMark x1="14146" y1="16260" x2="95610" y2="30081"/>
                        <a14:foregroundMark x1="83415" y1="14228" x2="38049" y2="18293"/>
                        <a14:foregroundMark x1="8293" y1="53252" x2="36585" y2="85772"/>
                        <a14:foregroundMark x1="36585" y1="85772" x2="90732" y2="71138"/>
                        <a14:foregroundMark x1="90732" y1="71138" x2="99512" y2="50407"/>
                        <a14:foregroundMark x1="14146" y1="37398" x2="56098" y2="61789"/>
                        <a14:foregroundMark x1="21951" y1="10569" x2="53171" y2="9350"/>
                        <a14:foregroundMark x1="90732" y1="19512" x2="82927" y2="8537"/>
                        <a14:foregroundMark x1="16585" y1="5285" x2="80000" y2="10569"/>
                        <a14:foregroundMark x1="90244" y1="4878" x2="65366" y2="6098"/>
                        <a14:foregroundMark x1="10244" y1="10163" x2="5854" y2="43496"/>
                        <a14:foregroundMark x1="5854" y1="43496" x2="19024" y2="74797"/>
                        <a14:foregroundMark x1="19024" y1="74797" x2="25854" y2="79675"/>
                        <a14:foregroundMark x1="51220" y1="92683" x2="69756" y2="85366"/>
                        <a14:foregroundMark x1="59024" y1="60569" x2="33659" y2="81301"/>
                        <a14:foregroundMark x1="46829" y1="38211" x2="69756" y2="78049"/>
                        <a14:foregroundMark x1="47805" y1="96341" x2="55610" y2="95122"/>
                        <a14:foregroundMark x1="4878" y1="10569" x2="10244" y2="26829"/>
                        <a14:foregroundMark x1="16098" y1="1626" x2="51220" y2="6911"/>
                        <a14:foregroundMark x1="51220" y1="6911" x2="54146" y2="6504"/>
                        <a14:foregroundMark x1="34146" y1="64634" x2="41463" y2="792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120" y="5728676"/>
            <a:ext cx="818681" cy="98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0538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11389-D8EB-B3E3-836B-DF039B9AE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2750"/>
            <a:ext cx="10515600" cy="1325563"/>
          </a:xfrm>
        </p:spPr>
        <p:txBody>
          <a:bodyPr/>
          <a:lstStyle/>
          <a:p>
            <a:r>
              <a:rPr lang="en-GB" b="1" dirty="0"/>
              <a:t>You </a:t>
            </a:r>
            <a:r>
              <a:rPr lang="en-GB" b="1" u="sng" dirty="0">
                <a:solidFill>
                  <a:srgbClr val="FF0000"/>
                </a:solidFill>
              </a:rPr>
              <a:t>should </a:t>
            </a:r>
            <a:r>
              <a:rPr lang="en-GB" b="1" dirty="0"/>
              <a:t>complete a bursary application if you are:</a:t>
            </a: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10334-7ED0-A1E1-A3D5-754166F47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9755"/>
            <a:ext cx="10515600" cy="4351338"/>
          </a:xfrm>
        </p:spPr>
        <p:txBody>
          <a:bodyPr/>
          <a:lstStyle/>
          <a:p>
            <a:r>
              <a:rPr lang="en-GB" dirty="0"/>
              <a:t>In care</a:t>
            </a:r>
          </a:p>
          <a:p>
            <a:r>
              <a:rPr lang="en-GB" dirty="0"/>
              <a:t>Leaving care</a:t>
            </a:r>
          </a:p>
          <a:p>
            <a:r>
              <a:rPr lang="en-GB" dirty="0"/>
              <a:t>Receiving Income Support and / or Universal Credit</a:t>
            </a:r>
          </a:p>
          <a:p>
            <a:r>
              <a:rPr lang="en-GB" dirty="0"/>
              <a:t>A disabled person in receipt of Employment Support Allowance (or Universal Credit) and Disability Living Allowance </a:t>
            </a:r>
          </a:p>
        </p:txBody>
      </p:sp>
      <p:pic>
        <p:nvPicPr>
          <p:cNvPr id="4" name="Picture 2" descr="Beths Grammar School - Home">
            <a:extLst>
              <a:ext uri="{FF2B5EF4-FFF2-40B4-BE49-F238E27FC236}">
                <a16:creationId xmlns:a16="http://schemas.microsoft.com/office/drawing/2014/main" id="{C0378A7C-FC37-F7CB-E5B4-D1649BCB0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26" b="95935" l="4390" r="98537">
                        <a14:foregroundMark x1="9268" y1="50407" x2="46341" y2="88618"/>
                        <a14:foregroundMark x1="78537" y1="82114" x2="92683" y2="40244"/>
                        <a14:foregroundMark x1="80488" y1="15447" x2="90732" y2="19512"/>
                        <a14:foregroundMark x1="14146" y1="16260" x2="95610" y2="30081"/>
                        <a14:foregroundMark x1="83415" y1="14228" x2="38049" y2="18293"/>
                        <a14:foregroundMark x1="8293" y1="53252" x2="36585" y2="85772"/>
                        <a14:foregroundMark x1="36585" y1="85772" x2="90732" y2="71138"/>
                        <a14:foregroundMark x1="90732" y1="71138" x2="99512" y2="50407"/>
                        <a14:foregroundMark x1="14146" y1="37398" x2="56098" y2="61789"/>
                        <a14:foregroundMark x1="21951" y1="10569" x2="53171" y2="9350"/>
                        <a14:foregroundMark x1="90732" y1="19512" x2="82927" y2="8537"/>
                        <a14:foregroundMark x1="16585" y1="5285" x2="80000" y2="10569"/>
                        <a14:foregroundMark x1="90244" y1="4878" x2="65366" y2="6098"/>
                        <a14:foregroundMark x1="10244" y1="10163" x2="5854" y2="43496"/>
                        <a14:foregroundMark x1="5854" y1="43496" x2="19024" y2="74797"/>
                        <a14:foregroundMark x1="19024" y1="74797" x2="25854" y2="79675"/>
                        <a14:foregroundMark x1="51220" y1="92683" x2="69756" y2="85366"/>
                        <a14:foregroundMark x1="59024" y1="60569" x2="33659" y2="81301"/>
                        <a14:foregroundMark x1="46829" y1="38211" x2="69756" y2="78049"/>
                        <a14:foregroundMark x1="47805" y1="96341" x2="55610" y2="95122"/>
                        <a14:foregroundMark x1="4878" y1="10569" x2="10244" y2="26829"/>
                        <a14:foregroundMark x1="16098" y1="1626" x2="51220" y2="6911"/>
                        <a14:foregroundMark x1="51220" y1="6911" x2="54146" y2="6504"/>
                        <a14:foregroundMark x1="34146" y1="64634" x2="41463" y2="792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120" y="5728676"/>
            <a:ext cx="818681" cy="98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5712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F4922-D666-32A1-5FF3-1A8C6C132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I can use the bursary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8C318-0810-525C-F002-630FF69A1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Bursary can be used to pay for or towards:</a:t>
            </a:r>
          </a:p>
          <a:p>
            <a:r>
              <a:rPr lang="en-GB" dirty="0"/>
              <a:t>books, </a:t>
            </a:r>
          </a:p>
          <a:p>
            <a:r>
              <a:rPr lang="en-GB" dirty="0"/>
              <a:t>Equipment that is essential for your course, </a:t>
            </a:r>
          </a:p>
          <a:p>
            <a:r>
              <a:rPr lang="en-GB" dirty="0"/>
              <a:t>uniform, </a:t>
            </a:r>
          </a:p>
          <a:p>
            <a:r>
              <a:rPr lang="en-GB" dirty="0"/>
              <a:t>transport, </a:t>
            </a:r>
          </a:p>
          <a:p>
            <a:r>
              <a:rPr lang="en-GB" dirty="0"/>
              <a:t>field trips, </a:t>
            </a:r>
          </a:p>
          <a:p>
            <a:r>
              <a:rPr lang="en-GB" dirty="0"/>
              <a:t>University interviews, </a:t>
            </a:r>
          </a:p>
          <a:p>
            <a:r>
              <a:rPr lang="en-GB" dirty="0"/>
              <a:t>University Open Days</a:t>
            </a:r>
          </a:p>
          <a:p>
            <a:r>
              <a:rPr lang="en-GB" dirty="0"/>
              <a:t>UCAS application fee</a:t>
            </a:r>
          </a:p>
          <a:p>
            <a:r>
              <a:rPr lang="en-GB" dirty="0"/>
              <a:t>Some examination resit fees (only where you are still registered at school)</a:t>
            </a:r>
          </a:p>
        </p:txBody>
      </p:sp>
      <p:pic>
        <p:nvPicPr>
          <p:cNvPr id="4" name="Picture 2" descr="Beths Grammar School - Home">
            <a:extLst>
              <a:ext uri="{FF2B5EF4-FFF2-40B4-BE49-F238E27FC236}">
                <a16:creationId xmlns:a16="http://schemas.microsoft.com/office/drawing/2014/main" id="{A985E13D-3135-6101-0347-8FB8C0E0E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26" b="95935" l="4390" r="98537">
                        <a14:foregroundMark x1="9268" y1="50407" x2="46341" y2="88618"/>
                        <a14:foregroundMark x1="78537" y1="82114" x2="92683" y2="40244"/>
                        <a14:foregroundMark x1="80488" y1="15447" x2="90732" y2="19512"/>
                        <a14:foregroundMark x1="14146" y1="16260" x2="95610" y2="30081"/>
                        <a14:foregroundMark x1="83415" y1="14228" x2="38049" y2="18293"/>
                        <a14:foregroundMark x1="8293" y1="53252" x2="36585" y2="85772"/>
                        <a14:foregroundMark x1="36585" y1="85772" x2="90732" y2="71138"/>
                        <a14:foregroundMark x1="90732" y1="71138" x2="99512" y2="50407"/>
                        <a14:foregroundMark x1="14146" y1="37398" x2="56098" y2="61789"/>
                        <a14:foregroundMark x1="21951" y1="10569" x2="53171" y2="9350"/>
                        <a14:foregroundMark x1="90732" y1="19512" x2="82927" y2="8537"/>
                        <a14:foregroundMark x1="16585" y1="5285" x2="80000" y2="10569"/>
                        <a14:foregroundMark x1="90244" y1="4878" x2="65366" y2="6098"/>
                        <a14:foregroundMark x1="10244" y1="10163" x2="5854" y2="43496"/>
                        <a14:foregroundMark x1="5854" y1="43496" x2="19024" y2="74797"/>
                        <a14:foregroundMark x1="19024" y1="74797" x2="25854" y2="79675"/>
                        <a14:foregroundMark x1="51220" y1="92683" x2="69756" y2="85366"/>
                        <a14:foregroundMark x1="59024" y1="60569" x2="33659" y2="81301"/>
                        <a14:foregroundMark x1="46829" y1="38211" x2="69756" y2="78049"/>
                        <a14:foregroundMark x1="47805" y1="96341" x2="55610" y2="95122"/>
                        <a14:foregroundMark x1="4878" y1="10569" x2="10244" y2="26829"/>
                        <a14:foregroundMark x1="16098" y1="1626" x2="51220" y2="6911"/>
                        <a14:foregroundMark x1="51220" y1="6911" x2="54146" y2="6504"/>
                        <a14:foregroundMark x1="34146" y1="64634" x2="41463" y2="792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120" y="5728676"/>
            <a:ext cx="818681" cy="98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2473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416D5-865D-9AE3-6F16-3AE9A6196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005"/>
            <a:ext cx="10515600" cy="1325563"/>
          </a:xfrm>
        </p:spPr>
        <p:txBody>
          <a:bodyPr/>
          <a:lstStyle/>
          <a:p>
            <a:r>
              <a:rPr lang="en-GB" b="1" dirty="0"/>
              <a:t>Does part time employment affect my eligibility and entitlement to the bursary?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A5F5A-F033-EFF0-E0F8-4ABCD498A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r>
              <a:rPr lang="en-GB" sz="4800" u="sng" dirty="0"/>
              <a:t>NO</a:t>
            </a:r>
          </a:p>
          <a:p>
            <a:endParaRPr lang="en-GB" dirty="0"/>
          </a:p>
          <a:p>
            <a:r>
              <a:rPr lang="en-GB" dirty="0"/>
              <a:t>Part time employment is useful in helping you to develop important interpersonal skills and independence</a:t>
            </a:r>
          </a:p>
          <a:p>
            <a:endParaRPr lang="en-GB" dirty="0"/>
          </a:p>
          <a:p>
            <a:r>
              <a:rPr lang="en-GB" b="1" i="1" dirty="0"/>
              <a:t>However</a:t>
            </a:r>
            <a:r>
              <a:rPr lang="en-GB" dirty="0"/>
              <a:t> you should not be working more than 8 hours in a week as this will seriously affect your studies.</a:t>
            </a:r>
          </a:p>
        </p:txBody>
      </p:sp>
      <p:pic>
        <p:nvPicPr>
          <p:cNvPr id="4" name="Picture 2" descr="Beths Grammar School - Home">
            <a:extLst>
              <a:ext uri="{FF2B5EF4-FFF2-40B4-BE49-F238E27FC236}">
                <a16:creationId xmlns:a16="http://schemas.microsoft.com/office/drawing/2014/main" id="{92EA858A-4ED9-93DE-B8F8-B390E600C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26" b="95935" l="4390" r="98537">
                        <a14:foregroundMark x1="9268" y1="50407" x2="46341" y2="88618"/>
                        <a14:foregroundMark x1="78537" y1="82114" x2="92683" y2="40244"/>
                        <a14:foregroundMark x1="80488" y1="15447" x2="90732" y2="19512"/>
                        <a14:foregroundMark x1="14146" y1="16260" x2="95610" y2="30081"/>
                        <a14:foregroundMark x1="83415" y1="14228" x2="38049" y2="18293"/>
                        <a14:foregroundMark x1="8293" y1="53252" x2="36585" y2="85772"/>
                        <a14:foregroundMark x1="36585" y1="85772" x2="90732" y2="71138"/>
                        <a14:foregroundMark x1="90732" y1="71138" x2="99512" y2="50407"/>
                        <a14:foregroundMark x1="14146" y1="37398" x2="56098" y2="61789"/>
                        <a14:foregroundMark x1="21951" y1="10569" x2="53171" y2="9350"/>
                        <a14:foregroundMark x1="90732" y1="19512" x2="82927" y2="8537"/>
                        <a14:foregroundMark x1="16585" y1="5285" x2="80000" y2="10569"/>
                        <a14:foregroundMark x1="90244" y1="4878" x2="65366" y2="6098"/>
                        <a14:foregroundMark x1="10244" y1="10163" x2="5854" y2="43496"/>
                        <a14:foregroundMark x1="5854" y1="43496" x2="19024" y2="74797"/>
                        <a14:foregroundMark x1="19024" y1="74797" x2="25854" y2="79675"/>
                        <a14:foregroundMark x1="51220" y1="92683" x2="69756" y2="85366"/>
                        <a14:foregroundMark x1="59024" y1="60569" x2="33659" y2="81301"/>
                        <a14:foregroundMark x1="46829" y1="38211" x2="69756" y2="78049"/>
                        <a14:foregroundMark x1="47805" y1="96341" x2="55610" y2="95122"/>
                        <a14:foregroundMark x1="4878" y1="10569" x2="10244" y2="26829"/>
                        <a14:foregroundMark x1="16098" y1="1626" x2="51220" y2="6911"/>
                        <a14:foregroundMark x1="51220" y1="6911" x2="54146" y2="6504"/>
                        <a14:foregroundMark x1="34146" y1="64634" x2="41463" y2="792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120" y="5728676"/>
            <a:ext cx="818681" cy="98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9454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26E3C-8335-6127-F1DD-02AECB06C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For further information / questions…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F16C8-29FF-310A-B025-5933884C5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Email: </a:t>
            </a:r>
            <a:r>
              <a:rPr lang="en-GB" dirty="0">
                <a:hlinkClick r:id="rId3"/>
              </a:rPr>
              <a:t>bursary@beths.bexley.sch.uk</a:t>
            </a:r>
            <a:endParaRPr lang="en-GB" dirty="0"/>
          </a:p>
          <a:p>
            <a:r>
              <a:rPr lang="en-GB" dirty="0"/>
              <a:t>Visit:</a:t>
            </a:r>
          </a:p>
          <a:p>
            <a:r>
              <a:rPr lang="en-GB" dirty="0">
                <a:hlinkClick r:id="rId4"/>
              </a:rPr>
              <a:t>Bursary section of the school website</a:t>
            </a:r>
            <a:endParaRPr lang="en-GB" dirty="0"/>
          </a:p>
          <a:p>
            <a:r>
              <a:rPr lang="en-GB" dirty="0"/>
              <a:t>Government guidance on the </a:t>
            </a:r>
            <a:r>
              <a:rPr lang="en-GB" dirty="0">
                <a:hlinkClick r:id="rId5"/>
              </a:rPr>
              <a:t>Gov.uk website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2" descr="Beths Grammar School - Home">
            <a:extLst>
              <a:ext uri="{FF2B5EF4-FFF2-40B4-BE49-F238E27FC236}">
                <a16:creationId xmlns:a16="http://schemas.microsoft.com/office/drawing/2014/main" id="{24128D8B-A73F-97B1-39AD-FAB7D6161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626" b="95935" l="4390" r="98537">
                        <a14:foregroundMark x1="9268" y1="50407" x2="46341" y2="88618"/>
                        <a14:foregroundMark x1="78537" y1="82114" x2="92683" y2="40244"/>
                        <a14:foregroundMark x1="80488" y1="15447" x2="90732" y2="19512"/>
                        <a14:foregroundMark x1="14146" y1="16260" x2="95610" y2="30081"/>
                        <a14:foregroundMark x1="83415" y1="14228" x2="38049" y2="18293"/>
                        <a14:foregroundMark x1="8293" y1="53252" x2="36585" y2="85772"/>
                        <a14:foregroundMark x1="36585" y1="85772" x2="90732" y2="71138"/>
                        <a14:foregroundMark x1="90732" y1="71138" x2="99512" y2="50407"/>
                        <a14:foregroundMark x1="14146" y1="37398" x2="56098" y2="61789"/>
                        <a14:foregroundMark x1="21951" y1="10569" x2="53171" y2="9350"/>
                        <a14:foregroundMark x1="90732" y1="19512" x2="82927" y2="8537"/>
                        <a14:foregroundMark x1="16585" y1="5285" x2="80000" y2="10569"/>
                        <a14:foregroundMark x1="90244" y1="4878" x2="65366" y2="6098"/>
                        <a14:foregroundMark x1="10244" y1="10163" x2="5854" y2="43496"/>
                        <a14:foregroundMark x1="5854" y1="43496" x2="19024" y2="74797"/>
                        <a14:foregroundMark x1="19024" y1="74797" x2="25854" y2="79675"/>
                        <a14:foregroundMark x1="51220" y1="92683" x2="69756" y2="85366"/>
                        <a14:foregroundMark x1="59024" y1="60569" x2="33659" y2="81301"/>
                        <a14:foregroundMark x1="46829" y1="38211" x2="69756" y2="78049"/>
                        <a14:foregroundMark x1="47805" y1="96341" x2="55610" y2="95122"/>
                        <a14:foregroundMark x1="4878" y1="10569" x2="10244" y2="26829"/>
                        <a14:foregroundMark x1="16098" y1="1626" x2="51220" y2="6911"/>
                        <a14:foregroundMark x1="51220" y1="6911" x2="54146" y2="6504"/>
                        <a14:foregroundMark x1="34146" y1="64634" x2="41463" y2="792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120" y="5728676"/>
            <a:ext cx="818681" cy="98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907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504</Words>
  <Application>Microsoft Office PowerPoint</Application>
  <PresentationFormat>Widescreen</PresentationFormat>
  <Paragraphs>53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What is the Sixth Form Bursary?</vt:lpstr>
      <vt:lpstr>The types of bursary</vt:lpstr>
      <vt:lpstr>Am I eligible?</vt:lpstr>
      <vt:lpstr>You should complete a bursary application if you are:</vt:lpstr>
      <vt:lpstr>What I can use the bursary for?</vt:lpstr>
      <vt:lpstr>Does part time employment affect my eligibility and entitlement to the bursary?</vt:lpstr>
      <vt:lpstr>For further information / questions…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Sixth Form Bursary at Beths Grammar School</dc:title>
  <dc:creator>Mr I. Chamberlain</dc:creator>
  <cp:lastModifiedBy>Mr I. Chamberlain</cp:lastModifiedBy>
  <cp:revision>9</cp:revision>
  <dcterms:created xsi:type="dcterms:W3CDTF">2024-07-18T10:02:04Z</dcterms:created>
  <dcterms:modified xsi:type="dcterms:W3CDTF">2025-09-12T09:29:29Z</dcterms:modified>
</cp:coreProperties>
</file>