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9" r:id="rId6"/>
    <p:sldId id="262" r:id="rId7"/>
    <p:sldId id="264" r:id="rId8"/>
    <p:sldId id="270" r:id="rId9"/>
    <p:sldId id="273" r:id="rId10"/>
    <p:sldId id="261" r:id="rId11"/>
    <p:sldId id="263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8EE44-8D16-4C14-8FDC-232E04DB46A6}" v="4" dt="2025-07-14T09:43:23.954"/>
    <p1510:client id="{9798ADAE-3AD2-3B40-569E-6AF83342CCE5}" v="73" dt="2025-07-14T07:54:19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42" d="100"/>
          <a:sy n="42" d="100"/>
        </p:scale>
        <p:origin x="84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D2E1B-6183-4B39-A3F8-4BCCDAF0541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6523A2-2B12-4E64-BE2D-791A6F30753A}">
      <dgm:prSet/>
      <dgm:spPr/>
      <dgm:t>
        <a:bodyPr/>
        <a:lstStyle/>
        <a:p>
          <a:r>
            <a:rPr lang="en-GB" dirty="0">
              <a:latin typeface="Gabriola"/>
            </a:rPr>
            <a:t>💬 </a:t>
          </a:r>
          <a:r>
            <a:rPr lang="en-GB" b="1" dirty="0">
              <a:latin typeface="Gabriola"/>
            </a:rPr>
            <a:t>Communication</a:t>
          </a:r>
          <a:r>
            <a:rPr lang="en-GB" dirty="0">
              <a:latin typeface="Gabriola"/>
            </a:rPr>
            <a:t> – Explain ideas clearly, listen to others and discuss deep philosophical ideas </a:t>
          </a:r>
          <a:endParaRPr lang="en-US" dirty="0">
            <a:latin typeface="Gabriola"/>
          </a:endParaRPr>
        </a:p>
      </dgm:t>
    </dgm:pt>
    <dgm:pt modelId="{47F93277-0C31-4F47-8129-BF29105BC692}" type="parTrans" cxnId="{061E8923-C46E-4A9A-A19C-282341609813}">
      <dgm:prSet/>
      <dgm:spPr/>
      <dgm:t>
        <a:bodyPr/>
        <a:lstStyle/>
        <a:p>
          <a:endParaRPr lang="en-US"/>
        </a:p>
      </dgm:t>
    </dgm:pt>
    <dgm:pt modelId="{E234BB21-8C17-4851-896A-C9A4B44EBE10}" type="sibTrans" cxnId="{061E8923-C46E-4A9A-A19C-282341609813}">
      <dgm:prSet/>
      <dgm:spPr/>
      <dgm:t>
        <a:bodyPr/>
        <a:lstStyle/>
        <a:p>
          <a:endParaRPr lang="en-US"/>
        </a:p>
      </dgm:t>
    </dgm:pt>
    <dgm:pt modelId="{AAA087F5-D7DF-4943-BEC6-DE0065D17346}">
      <dgm:prSet/>
      <dgm:spPr/>
      <dgm:t>
        <a:bodyPr/>
        <a:lstStyle/>
        <a:p>
          <a:r>
            <a:rPr lang="en-GB" dirty="0">
              <a:latin typeface="Gabriola"/>
            </a:rPr>
            <a:t>🤝 </a:t>
          </a:r>
          <a:r>
            <a:rPr lang="en-GB" b="1" dirty="0">
              <a:latin typeface="Gabriola"/>
            </a:rPr>
            <a:t>Empathy</a:t>
          </a:r>
          <a:r>
            <a:rPr lang="en-GB" dirty="0">
              <a:latin typeface="Gabriola"/>
            </a:rPr>
            <a:t> – Understand people with different beliefs and values that may be contrasting with your own</a:t>
          </a:r>
          <a:endParaRPr lang="en-US" dirty="0">
            <a:latin typeface="Gabriola"/>
          </a:endParaRPr>
        </a:p>
      </dgm:t>
    </dgm:pt>
    <dgm:pt modelId="{B580736D-C7F2-475D-997E-DEA65CBCE46C}" type="parTrans" cxnId="{D0BEC82C-C1E8-486B-9841-27343778EEDA}">
      <dgm:prSet/>
      <dgm:spPr/>
      <dgm:t>
        <a:bodyPr/>
        <a:lstStyle/>
        <a:p>
          <a:endParaRPr lang="en-US"/>
        </a:p>
      </dgm:t>
    </dgm:pt>
    <dgm:pt modelId="{BE448254-0797-4282-8C23-4F5F898642FF}" type="sibTrans" cxnId="{D0BEC82C-C1E8-486B-9841-27343778EEDA}">
      <dgm:prSet/>
      <dgm:spPr/>
      <dgm:t>
        <a:bodyPr/>
        <a:lstStyle/>
        <a:p>
          <a:endParaRPr lang="en-US"/>
        </a:p>
      </dgm:t>
    </dgm:pt>
    <dgm:pt modelId="{271E71DE-175D-48EE-B76C-524519BF96EE}">
      <dgm:prSet/>
      <dgm:spPr/>
      <dgm:t>
        <a:bodyPr/>
        <a:lstStyle/>
        <a:p>
          <a:r>
            <a:rPr lang="en-GB" dirty="0">
              <a:latin typeface="Gabriola"/>
            </a:rPr>
            <a:t>🧩 </a:t>
          </a:r>
          <a:r>
            <a:rPr lang="en-GB" b="1" dirty="0">
              <a:latin typeface="Gabriola"/>
            </a:rPr>
            <a:t>Critical Thinking</a:t>
          </a:r>
          <a:r>
            <a:rPr lang="en-GB" dirty="0">
              <a:latin typeface="Gabriola"/>
            </a:rPr>
            <a:t> – Analyse arguments and beliefs, think logically </a:t>
          </a:r>
          <a:endParaRPr lang="en-US" dirty="0">
            <a:latin typeface="Gabriola"/>
          </a:endParaRPr>
        </a:p>
      </dgm:t>
    </dgm:pt>
    <dgm:pt modelId="{C7B71A19-5B1C-4577-963C-B3DD10DD952A}" type="parTrans" cxnId="{D8EC7A9D-41A3-4612-98ED-062D00B30984}">
      <dgm:prSet/>
      <dgm:spPr/>
      <dgm:t>
        <a:bodyPr/>
        <a:lstStyle/>
        <a:p>
          <a:endParaRPr lang="en-US"/>
        </a:p>
      </dgm:t>
    </dgm:pt>
    <dgm:pt modelId="{679AB36C-527E-4270-AB5E-B4D0A4353022}" type="sibTrans" cxnId="{D8EC7A9D-41A3-4612-98ED-062D00B30984}">
      <dgm:prSet/>
      <dgm:spPr/>
      <dgm:t>
        <a:bodyPr/>
        <a:lstStyle/>
        <a:p>
          <a:endParaRPr lang="en-US"/>
        </a:p>
      </dgm:t>
    </dgm:pt>
    <dgm:pt modelId="{9C59FCB1-B423-445F-A79D-98EEBA056F2B}">
      <dgm:prSet/>
      <dgm:spPr/>
      <dgm:t>
        <a:bodyPr/>
        <a:lstStyle/>
        <a:p>
          <a:r>
            <a:rPr lang="en-GB" dirty="0">
              <a:latin typeface="Gabriola"/>
            </a:rPr>
            <a:t>⚖️ </a:t>
          </a:r>
          <a:r>
            <a:rPr lang="en-GB" b="1" dirty="0">
              <a:latin typeface="Gabriola"/>
            </a:rPr>
            <a:t>Ethical Reasoning</a:t>
          </a:r>
          <a:r>
            <a:rPr lang="en-GB" dirty="0">
              <a:latin typeface="Gabriola"/>
            </a:rPr>
            <a:t> – Decide what’s right and wrong in real-life situations</a:t>
          </a:r>
          <a:endParaRPr lang="en-US" dirty="0">
            <a:latin typeface="Gabriola"/>
          </a:endParaRPr>
        </a:p>
      </dgm:t>
    </dgm:pt>
    <dgm:pt modelId="{B295E25A-0DCF-44FF-BE66-70A47F673FDE}" type="parTrans" cxnId="{3F2B54CD-F945-422A-BDF5-F6468C074617}">
      <dgm:prSet/>
      <dgm:spPr/>
      <dgm:t>
        <a:bodyPr/>
        <a:lstStyle/>
        <a:p>
          <a:endParaRPr lang="en-US"/>
        </a:p>
      </dgm:t>
    </dgm:pt>
    <dgm:pt modelId="{A180D33D-CF9C-4C16-9D1D-0C6259882570}" type="sibTrans" cxnId="{3F2B54CD-F945-422A-BDF5-F6468C074617}">
      <dgm:prSet/>
      <dgm:spPr/>
      <dgm:t>
        <a:bodyPr/>
        <a:lstStyle/>
        <a:p>
          <a:endParaRPr lang="en-US"/>
        </a:p>
      </dgm:t>
    </dgm:pt>
    <dgm:pt modelId="{45C351D7-DA77-4D52-9C1B-9FCD112D0C72}">
      <dgm:prSet/>
      <dgm:spPr/>
      <dgm:t>
        <a:bodyPr/>
        <a:lstStyle/>
        <a:p>
          <a:r>
            <a:rPr lang="en-GB" dirty="0">
              <a:latin typeface="Gabriola"/>
            </a:rPr>
            <a:t>✍️ </a:t>
          </a:r>
          <a:r>
            <a:rPr lang="en-GB" b="1" dirty="0">
              <a:latin typeface="Gabriola"/>
            </a:rPr>
            <a:t>Essay Writing</a:t>
          </a:r>
          <a:r>
            <a:rPr lang="en-GB" dirty="0">
              <a:latin typeface="Gabriola"/>
            </a:rPr>
            <a:t> – Build persuasive, well-structured arguments with evidence to build your point</a:t>
          </a:r>
          <a:endParaRPr lang="en-US" dirty="0">
            <a:latin typeface="Gabriola"/>
          </a:endParaRPr>
        </a:p>
      </dgm:t>
    </dgm:pt>
    <dgm:pt modelId="{F5CFE169-0866-433D-86C9-2A00EFF485DC}" type="parTrans" cxnId="{AD0D6FD0-19D2-4B6A-88B6-F384BBE08FE6}">
      <dgm:prSet/>
      <dgm:spPr/>
      <dgm:t>
        <a:bodyPr/>
        <a:lstStyle/>
        <a:p>
          <a:endParaRPr lang="en-US"/>
        </a:p>
      </dgm:t>
    </dgm:pt>
    <dgm:pt modelId="{377DB580-BAD8-454C-82DD-BF7B27781C4B}" type="sibTrans" cxnId="{AD0D6FD0-19D2-4B6A-88B6-F384BBE08FE6}">
      <dgm:prSet/>
      <dgm:spPr/>
      <dgm:t>
        <a:bodyPr/>
        <a:lstStyle/>
        <a:p>
          <a:endParaRPr lang="en-US"/>
        </a:p>
      </dgm:t>
    </dgm:pt>
    <dgm:pt modelId="{C980A3C3-0720-48F1-9661-87E8E20DC3E6}">
      <dgm:prSet/>
      <dgm:spPr/>
      <dgm:t>
        <a:bodyPr/>
        <a:lstStyle/>
        <a:p>
          <a:r>
            <a:rPr lang="en-GB" dirty="0">
              <a:latin typeface="Gabriola"/>
            </a:rPr>
            <a:t>🌍 </a:t>
          </a:r>
          <a:r>
            <a:rPr lang="en-GB" b="1" dirty="0">
              <a:latin typeface="Gabriola"/>
            </a:rPr>
            <a:t>Cultural Understanding</a:t>
          </a:r>
          <a:r>
            <a:rPr lang="en-GB" dirty="0">
              <a:latin typeface="Gabriola"/>
            </a:rPr>
            <a:t> – Explore world religions and different ways of life </a:t>
          </a:r>
          <a:endParaRPr lang="en-US" dirty="0">
            <a:latin typeface="Gabriola"/>
          </a:endParaRPr>
        </a:p>
      </dgm:t>
    </dgm:pt>
    <dgm:pt modelId="{B5810CC7-EFA9-4F34-A4DD-07D09EDA0501}" type="parTrans" cxnId="{4D045C4F-B73F-46DE-A118-88AE2773A1EB}">
      <dgm:prSet/>
      <dgm:spPr/>
      <dgm:t>
        <a:bodyPr/>
        <a:lstStyle/>
        <a:p>
          <a:endParaRPr lang="en-US"/>
        </a:p>
      </dgm:t>
    </dgm:pt>
    <dgm:pt modelId="{5F770864-1233-4D6B-A3BB-2A3EE42DD7F9}" type="sibTrans" cxnId="{4D045C4F-B73F-46DE-A118-88AE2773A1EB}">
      <dgm:prSet/>
      <dgm:spPr/>
      <dgm:t>
        <a:bodyPr/>
        <a:lstStyle/>
        <a:p>
          <a:endParaRPr lang="en-US"/>
        </a:p>
      </dgm:t>
    </dgm:pt>
    <dgm:pt modelId="{F48D3140-3619-43B8-AFFC-4E610C3CEA13}" type="pres">
      <dgm:prSet presAssocID="{A60D2E1B-6183-4B39-A3F8-4BCCDAF05417}" presName="vert0" presStyleCnt="0">
        <dgm:presLayoutVars>
          <dgm:dir/>
          <dgm:animOne val="branch"/>
          <dgm:animLvl val="lvl"/>
        </dgm:presLayoutVars>
      </dgm:prSet>
      <dgm:spPr/>
    </dgm:pt>
    <dgm:pt modelId="{272133BC-1137-4E3B-AEE2-E831F353D3C2}" type="pres">
      <dgm:prSet presAssocID="{4D6523A2-2B12-4E64-BE2D-791A6F30753A}" presName="thickLine" presStyleLbl="alignNode1" presStyleIdx="0" presStyleCnt="6"/>
      <dgm:spPr/>
    </dgm:pt>
    <dgm:pt modelId="{3B9EA486-D2D1-4B9D-B7EB-ECFC072B3C19}" type="pres">
      <dgm:prSet presAssocID="{4D6523A2-2B12-4E64-BE2D-791A6F30753A}" presName="horz1" presStyleCnt="0"/>
      <dgm:spPr/>
    </dgm:pt>
    <dgm:pt modelId="{CCDC0C79-5347-42FC-A065-8D4A28C12943}" type="pres">
      <dgm:prSet presAssocID="{4D6523A2-2B12-4E64-BE2D-791A6F30753A}" presName="tx1" presStyleLbl="revTx" presStyleIdx="0" presStyleCnt="6"/>
      <dgm:spPr/>
    </dgm:pt>
    <dgm:pt modelId="{4A0241A9-03E4-4E48-9BBC-EA1453855E93}" type="pres">
      <dgm:prSet presAssocID="{4D6523A2-2B12-4E64-BE2D-791A6F30753A}" presName="vert1" presStyleCnt="0"/>
      <dgm:spPr/>
    </dgm:pt>
    <dgm:pt modelId="{30322281-042E-4FCE-824E-A143B11A9A07}" type="pres">
      <dgm:prSet presAssocID="{AAA087F5-D7DF-4943-BEC6-DE0065D17346}" presName="thickLine" presStyleLbl="alignNode1" presStyleIdx="1" presStyleCnt="6"/>
      <dgm:spPr/>
    </dgm:pt>
    <dgm:pt modelId="{931E07D4-0696-4A4A-9A45-B380D13AEF53}" type="pres">
      <dgm:prSet presAssocID="{AAA087F5-D7DF-4943-BEC6-DE0065D17346}" presName="horz1" presStyleCnt="0"/>
      <dgm:spPr/>
    </dgm:pt>
    <dgm:pt modelId="{92C7FF3B-94F7-45E4-BFE1-DE0C497CEA40}" type="pres">
      <dgm:prSet presAssocID="{AAA087F5-D7DF-4943-BEC6-DE0065D17346}" presName="tx1" presStyleLbl="revTx" presStyleIdx="1" presStyleCnt="6"/>
      <dgm:spPr/>
    </dgm:pt>
    <dgm:pt modelId="{532505D6-B91E-4D4F-8BB1-C1D8F6B23AA5}" type="pres">
      <dgm:prSet presAssocID="{AAA087F5-D7DF-4943-BEC6-DE0065D17346}" presName="vert1" presStyleCnt="0"/>
      <dgm:spPr/>
    </dgm:pt>
    <dgm:pt modelId="{D92A51BC-9B42-411B-8F38-542B5B75DD82}" type="pres">
      <dgm:prSet presAssocID="{271E71DE-175D-48EE-B76C-524519BF96EE}" presName="thickLine" presStyleLbl="alignNode1" presStyleIdx="2" presStyleCnt="6"/>
      <dgm:spPr/>
    </dgm:pt>
    <dgm:pt modelId="{523EAECC-2AD4-4579-9E1E-1DB79E4F13C1}" type="pres">
      <dgm:prSet presAssocID="{271E71DE-175D-48EE-B76C-524519BF96EE}" presName="horz1" presStyleCnt="0"/>
      <dgm:spPr/>
    </dgm:pt>
    <dgm:pt modelId="{675C4C22-21B5-4240-BE03-6BAAFE13E9D8}" type="pres">
      <dgm:prSet presAssocID="{271E71DE-175D-48EE-B76C-524519BF96EE}" presName="tx1" presStyleLbl="revTx" presStyleIdx="2" presStyleCnt="6"/>
      <dgm:spPr/>
    </dgm:pt>
    <dgm:pt modelId="{35D0BA5F-0D44-439B-8F9B-C03B3407E204}" type="pres">
      <dgm:prSet presAssocID="{271E71DE-175D-48EE-B76C-524519BF96EE}" presName="vert1" presStyleCnt="0"/>
      <dgm:spPr/>
    </dgm:pt>
    <dgm:pt modelId="{BBB2BA1F-7A3F-4BA3-AC42-FD5EB6836375}" type="pres">
      <dgm:prSet presAssocID="{9C59FCB1-B423-445F-A79D-98EEBA056F2B}" presName="thickLine" presStyleLbl="alignNode1" presStyleIdx="3" presStyleCnt="6"/>
      <dgm:spPr/>
    </dgm:pt>
    <dgm:pt modelId="{E4D05248-8035-469C-B057-064EFD79A537}" type="pres">
      <dgm:prSet presAssocID="{9C59FCB1-B423-445F-A79D-98EEBA056F2B}" presName="horz1" presStyleCnt="0"/>
      <dgm:spPr/>
    </dgm:pt>
    <dgm:pt modelId="{E42F49FC-D72B-4C86-96F2-56148F7AEC4C}" type="pres">
      <dgm:prSet presAssocID="{9C59FCB1-B423-445F-A79D-98EEBA056F2B}" presName="tx1" presStyleLbl="revTx" presStyleIdx="3" presStyleCnt="6"/>
      <dgm:spPr/>
    </dgm:pt>
    <dgm:pt modelId="{70B98D00-430D-4A67-8EE5-1A51CB820D0A}" type="pres">
      <dgm:prSet presAssocID="{9C59FCB1-B423-445F-A79D-98EEBA056F2B}" presName="vert1" presStyleCnt="0"/>
      <dgm:spPr/>
    </dgm:pt>
    <dgm:pt modelId="{B08AD272-C03D-422C-BAAD-8E3C4EDC5EFA}" type="pres">
      <dgm:prSet presAssocID="{45C351D7-DA77-4D52-9C1B-9FCD112D0C72}" presName="thickLine" presStyleLbl="alignNode1" presStyleIdx="4" presStyleCnt="6"/>
      <dgm:spPr/>
    </dgm:pt>
    <dgm:pt modelId="{84D4E232-179E-469B-8D1B-8222F7EEB0E9}" type="pres">
      <dgm:prSet presAssocID="{45C351D7-DA77-4D52-9C1B-9FCD112D0C72}" presName="horz1" presStyleCnt="0"/>
      <dgm:spPr/>
    </dgm:pt>
    <dgm:pt modelId="{578FBCD7-F93B-40A6-BF67-4C4F0773D15B}" type="pres">
      <dgm:prSet presAssocID="{45C351D7-DA77-4D52-9C1B-9FCD112D0C72}" presName="tx1" presStyleLbl="revTx" presStyleIdx="4" presStyleCnt="6"/>
      <dgm:spPr/>
    </dgm:pt>
    <dgm:pt modelId="{9BDFD261-39CD-4383-A2A0-CDCC905FE423}" type="pres">
      <dgm:prSet presAssocID="{45C351D7-DA77-4D52-9C1B-9FCD112D0C72}" presName="vert1" presStyleCnt="0"/>
      <dgm:spPr/>
    </dgm:pt>
    <dgm:pt modelId="{8DD742D0-3A93-43C8-853E-65DF09433995}" type="pres">
      <dgm:prSet presAssocID="{C980A3C3-0720-48F1-9661-87E8E20DC3E6}" presName="thickLine" presStyleLbl="alignNode1" presStyleIdx="5" presStyleCnt="6"/>
      <dgm:spPr/>
    </dgm:pt>
    <dgm:pt modelId="{5067AE39-9457-4D3D-86E4-ADBC7E0A9445}" type="pres">
      <dgm:prSet presAssocID="{C980A3C3-0720-48F1-9661-87E8E20DC3E6}" presName="horz1" presStyleCnt="0"/>
      <dgm:spPr/>
    </dgm:pt>
    <dgm:pt modelId="{F9AE3C9D-BC30-4384-B8C6-3E4A2A29BAC8}" type="pres">
      <dgm:prSet presAssocID="{C980A3C3-0720-48F1-9661-87E8E20DC3E6}" presName="tx1" presStyleLbl="revTx" presStyleIdx="5" presStyleCnt="6"/>
      <dgm:spPr/>
    </dgm:pt>
    <dgm:pt modelId="{429FB537-297F-419D-9998-7FA19FF83B30}" type="pres">
      <dgm:prSet presAssocID="{C980A3C3-0720-48F1-9661-87E8E20DC3E6}" presName="vert1" presStyleCnt="0"/>
      <dgm:spPr/>
    </dgm:pt>
  </dgm:ptLst>
  <dgm:cxnLst>
    <dgm:cxn modelId="{4B077313-D283-4717-919A-3BF14F6BF6FE}" type="presOf" srcId="{C980A3C3-0720-48F1-9661-87E8E20DC3E6}" destId="{F9AE3C9D-BC30-4384-B8C6-3E4A2A29BAC8}" srcOrd="0" destOrd="0" presId="urn:microsoft.com/office/officeart/2008/layout/LinedList"/>
    <dgm:cxn modelId="{061E8923-C46E-4A9A-A19C-282341609813}" srcId="{A60D2E1B-6183-4B39-A3F8-4BCCDAF05417}" destId="{4D6523A2-2B12-4E64-BE2D-791A6F30753A}" srcOrd="0" destOrd="0" parTransId="{47F93277-0C31-4F47-8129-BF29105BC692}" sibTransId="{E234BB21-8C17-4851-896A-C9A4B44EBE10}"/>
    <dgm:cxn modelId="{D0BEC82C-C1E8-486B-9841-27343778EEDA}" srcId="{A60D2E1B-6183-4B39-A3F8-4BCCDAF05417}" destId="{AAA087F5-D7DF-4943-BEC6-DE0065D17346}" srcOrd="1" destOrd="0" parTransId="{B580736D-C7F2-475D-997E-DEA65CBCE46C}" sibTransId="{BE448254-0797-4282-8C23-4F5F898642FF}"/>
    <dgm:cxn modelId="{F8766F62-44FC-494E-A52B-70D1054DF240}" type="presOf" srcId="{9C59FCB1-B423-445F-A79D-98EEBA056F2B}" destId="{E42F49FC-D72B-4C86-96F2-56148F7AEC4C}" srcOrd="0" destOrd="0" presId="urn:microsoft.com/office/officeart/2008/layout/LinedList"/>
    <dgm:cxn modelId="{F271254E-10F5-4564-BFF6-8A06E5601A6E}" type="presOf" srcId="{45C351D7-DA77-4D52-9C1B-9FCD112D0C72}" destId="{578FBCD7-F93B-40A6-BF67-4C4F0773D15B}" srcOrd="0" destOrd="0" presId="urn:microsoft.com/office/officeart/2008/layout/LinedList"/>
    <dgm:cxn modelId="{4D045C4F-B73F-46DE-A118-88AE2773A1EB}" srcId="{A60D2E1B-6183-4B39-A3F8-4BCCDAF05417}" destId="{C980A3C3-0720-48F1-9661-87E8E20DC3E6}" srcOrd="5" destOrd="0" parTransId="{B5810CC7-EFA9-4F34-A4DD-07D09EDA0501}" sibTransId="{5F770864-1233-4D6B-A3BB-2A3EE42DD7F9}"/>
    <dgm:cxn modelId="{63BA9875-128B-4043-A61B-15DA90655EE4}" type="presOf" srcId="{4D6523A2-2B12-4E64-BE2D-791A6F30753A}" destId="{CCDC0C79-5347-42FC-A065-8D4A28C12943}" srcOrd="0" destOrd="0" presId="urn:microsoft.com/office/officeart/2008/layout/LinedList"/>
    <dgm:cxn modelId="{36AE2098-7D40-48AC-AEC9-E34E1D70890B}" type="presOf" srcId="{A60D2E1B-6183-4B39-A3F8-4BCCDAF05417}" destId="{F48D3140-3619-43B8-AFFC-4E610C3CEA13}" srcOrd="0" destOrd="0" presId="urn:microsoft.com/office/officeart/2008/layout/LinedList"/>
    <dgm:cxn modelId="{D8EC7A9D-41A3-4612-98ED-062D00B30984}" srcId="{A60D2E1B-6183-4B39-A3F8-4BCCDAF05417}" destId="{271E71DE-175D-48EE-B76C-524519BF96EE}" srcOrd="2" destOrd="0" parTransId="{C7B71A19-5B1C-4577-963C-B3DD10DD952A}" sibTransId="{679AB36C-527E-4270-AB5E-B4D0A4353022}"/>
    <dgm:cxn modelId="{3F2B54CD-F945-422A-BDF5-F6468C074617}" srcId="{A60D2E1B-6183-4B39-A3F8-4BCCDAF05417}" destId="{9C59FCB1-B423-445F-A79D-98EEBA056F2B}" srcOrd="3" destOrd="0" parTransId="{B295E25A-0DCF-44FF-BE66-70A47F673FDE}" sibTransId="{A180D33D-CF9C-4C16-9D1D-0C6259882570}"/>
    <dgm:cxn modelId="{318BFCCD-EF27-4F69-9092-8D1A1082C5E8}" type="presOf" srcId="{AAA087F5-D7DF-4943-BEC6-DE0065D17346}" destId="{92C7FF3B-94F7-45E4-BFE1-DE0C497CEA40}" srcOrd="0" destOrd="0" presId="urn:microsoft.com/office/officeart/2008/layout/LinedList"/>
    <dgm:cxn modelId="{AD0D6FD0-19D2-4B6A-88B6-F384BBE08FE6}" srcId="{A60D2E1B-6183-4B39-A3F8-4BCCDAF05417}" destId="{45C351D7-DA77-4D52-9C1B-9FCD112D0C72}" srcOrd="4" destOrd="0" parTransId="{F5CFE169-0866-433D-86C9-2A00EFF485DC}" sibTransId="{377DB580-BAD8-454C-82DD-BF7B27781C4B}"/>
    <dgm:cxn modelId="{0020E1ED-B9B2-4A52-9203-DE3AC0B796C1}" type="presOf" srcId="{271E71DE-175D-48EE-B76C-524519BF96EE}" destId="{675C4C22-21B5-4240-BE03-6BAAFE13E9D8}" srcOrd="0" destOrd="0" presId="urn:microsoft.com/office/officeart/2008/layout/LinedList"/>
    <dgm:cxn modelId="{819DE56D-CEF8-4267-9A10-37E508CD9D18}" type="presParOf" srcId="{F48D3140-3619-43B8-AFFC-4E610C3CEA13}" destId="{272133BC-1137-4E3B-AEE2-E831F353D3C2}" srcOrd="0" destOrd="0" presId="urn:microsoft.com/office/officeart/2008/layout/LinedList"/>
    <dgm:cxn modelId="{1FBBE668-2DCE-449B-9839-6C574A268049}" type="presParOf" srcId="{F48D3140-3619-43B8-AFFC-4E610C3CEA13}" destId="{3B9EA486-D2D1-4B9D-B7EB-ECFC072B3C19}" srcOrd="1" destOrd="0" presId="urn:microsoft.com/office/officeart/2008/layout/LinedList"/>
    <dgm:cxn modelId="{0E7E824C-A2CB-48C8-8A84-70734A37E029}" type="presParOf" srcId="{3B9EA486-D2D1-4B9D-B7EB-ECFC072B3C19}" destId="{CCDC0C79-5347-42FC-A065-8D4A28C12943}" srcOrd="0" destOrd="0" presId="urn:microsoft.com/office/officeart/2008/layout/LinedList"/>
    <dgm:cxn modelId="{AF1702E4-6AF0-4C81-BCE3-7BF53C31FBBC}" type="presParOf" srcId="{3B9EA486-D2D1-4B9D-B7EB-ECFC072B3C19}" destId="{4A0241A9-03E4-4E48-9BBC-EA1453855E93}" srcOrd="1" destOrd="0" presId="urn:microsoft.com/office/officeart/2008/layout/LinedList"/>
    <dgm:cxn modelId="{F8772FC9-B779-4F6A-90A9-ED0D91BB908A}" type="presParOf" srcId="{F48D3140-3619-43B8-AFFC-4E610C3CEA13}" destId="{30322281-042E-4FCE-824E-A143B11A9A07}" srcOrd="2" destOrd="0" presId="urn:microsoft.com/office/officeart/2008/layout/LinedList"/>
    <dgm:cxn modelId="{6FFD8A83-F525-4399-B2BE-315F3A50C89E}" type="presParOf" srcId="{F48D3140-3619-43B8-AFFC-4E610C3CEA13}" destId="{931E07D4-0696-4A4A-9A45-B380D13AEF53}" srcOrd="3" destOrd="0" presId="urn:microsoft.com/office/officeart/2008/layout/LinedList"/>
    <dgm:cxn modelId="{D0A8BDEB-9F2C-4ABC-B551-1789E77D4065}" type="presParOf" srcId="{931E07D4-0696-4A4A-9A45-B380D13AEF53}" destId="{92C7FF3B-94F7-45E4-BFE1-DE0C497CEA40}" srcOrd="0" destOrd="0" presId="urn:microsoft.com/office/officeart/2008/layout/LinedList"/>
    <dgm:cxn modelId="{D3A8EF22-3D64-42EB-9B52-AF3793E48B13}" type="presParOf" srcId="{931E07D4-0696-4A4A-9A45-B380D13AEF53}" destId="{532505D6-B91E-4D4F-8BB1-C1D8F6B23AA5}" srcOrd="1" destOrd="0" presId="urn:microsoft.com/office/officeart/2008/layout/LinedList"/>
    <dgm:cxn modelId="{24EF6D78-6F80-4A0A-AE76-E1E278E395E3}" type="presParOf" srcId="{F48D3140-3619-43B8-AFFC-4E610C3CEA13}" destId="{D92A51BC-9B42-411B-8F38-542B5B75DD82}" srcOrd="4" destOrd="0" presId="urn:microsoft.com/office/officeart/2008/layout/LinedList"/>
    <dgm:cxn modelId="{FD60E4DF-AD2A-4FE7-8B67-4776184643EE}" type="presParOf" srcId="{F48D3140-3619-43B8-AFFC-4E610C3CEA13}" destId="{523EAECC-2AD4-4579-9E1E-1DB79E4F13C1}" srcOrd="5" destOrd="0" presId="urn:microsoft.com/office/officeart/2008/layout/LinedList"/>
    <dgm:cxn modelId="{AC65BCF8-3415-46C7-998E-71025C4E63B3}" type="presParOf" srcId="{523EAECC-2AD4-4579-9E1E-1DB79E4F13C1}" destId="{675C4C22-21B5-4240-BE03-6BAAFE13E9D8}" srcOrd="0" destOrd="0" presId="urn:microsoft.com/office/officeart/2008/layout/LinedList"/>
    <dgm:cxn modelId="{AC005F9C-4188-4123-8B47-8F9EAAAE4FBA}" type="presParOf" srcId="{523EAECC-2AD4-4579-9E1E-1DB79E4F13C1}" destId="{35D0BA5F-0D44-439B-8F9B-C03B3407E204}" srcOrd="1" destOrd="0" presId="urn:microsoft.com/office/officeart/2008/layout/LinedList"/>
    <dgm:cxn modelId="{90987F4C-A3C4-4550-BBDF-6350CCBE9A7D}" type="presParOf" srcId="{F48D3140-3619-43B8-AFFC-4E610C3CEA13}" destId="{BBB2BA1F-7A3F-4BA3-AC42-FD5EB6836375}" srcOrd="6" destOrd="0" presId="urn:microsoft.com/office/officeart/2008/layout/LinedList"/>
    <dgm:cxn modelId="{5181C283-D268-45BB-A018-3D395A50675B}" type="presParOf" srcId="{F48D3140-3619-43B8-AFFC-4E610C3CEA13}" destId="{E4D05248-8035-469C-B057-064EFD79A537}" srcOrd="7" destOrd="0" presId="urn:microsoft.com/office/officeart/2008/layout/LinedList"/>
    <dgm:cxn modelId="{295148B5-375B-4932-9D9A-856F7B515446}" type="presParOf" srcId="{E4D05248-8035-469C-B057-064EFD79A537}" destId="{E42F49FC-D72B-4C86-96F2-56148F7AEC4C}" srcOrd="0" destOrd="0" presId="urn:microsoft.com/office/officeart/2008/layout/LinedList"/>
    <dgm:cxn modelId="{0F3F3631-B3FB-41B0-8323-52EBEB5C2A18}" type="presParOf" srcId="{E4D05248-8035-469C-B057-064EFD79A537}" destId="{70B98D00-430D-4A67-8EE5-1A51CB820D0A}" srcOrd="1" destOrd="0" presId="urn:microsoft.com/office/officeart/2008/layout/LinedList"/>
    <dgm:cxn modelId="{B55EAB6F-A2CD-4548-8F7B-DAD6C8426802}" type="presParOf" srcId="{F48D3140-3619-43B8-AFFC-4E610C3CEA13}" destId="{B08AD272-C03D-422C-BAAD-8E3C4EDC5EFA}" srcOrd="8" destOrd="0" presId="urn:microsoft.com/office/officeart/2008/layout/LinedList"/>
    <dgm:cxn modelId="{2773E02B-D89C-4E6A-B518-4D399DD10199}" type="presParOf" srcId="{F48D3140-3619-43B8-AFFC-4E610C3CEA13}" destId="{84D4E232-179E-469B-8D1B-8222F7EEB0E9}" srcOrd="9" destOrd="0" presId="urn:microsoft.com/office/officeart/2008/layout/LinedList"/>
    <dgm:cxn modelId="{60528C15-50AC-436A-8A09-D7F652CCE054}" type="presParOf" srcId="{84D4E232-179E-469B-8D1B-8222F7EEB0E9}" destId="{578FBCD7-F93B-40A6-BF67-4C4F0773D15B}" srcOrd="0" destOrd="0" presId="urn:microsoft.com/office/officeart/2008/layout/LinedList"/>
    <dgm:cxn modelId="{42C4F5E1-CF9F-4FE9-95BB-71C0C3C04BD8}" type="presParOf" srcId="{84D4E232-179E-469B-8D1B-8222F7EEB0E9}" destId="{9BDFD261-39CD-4383-A2A0-CDCC905FE423}" srcOrd="1" destOrd="0" presId="urn:microsoft.com/office/officeart/2008/layout/LinedList"/>
    <dgm:cxn modelId="{3230692A-7051-4092-9E31-3F0FE29C03D6}" type="presParOf" srcId="{F48D3140-3619-43B8-AFFC-4E610C3CEA13}" destId="{8DD742D0-3A93-43C8-853E-65DF09433995}" srcOrd="10" destOrd="0" presId="urn:microsoft.com/office/officeart/2008/layout/LinedList"/>
    <dgm:cxn modelId="{1C3D2E9F-68FE-4FF0-9905-B67B8CD2BD29}" type="presParOf" srcId="{F48D3140-3619-43B8-AFFC-4E610C3CEA13}" destId="{5067AE39-9457-4D3D-86E4-ADBC7E0A9445}" srcOrd="11" destOrd="0" presId="urn:microsoft.com/office/officeart/2008/layout/LinedList"/>
    <dgm:cxn modelId="{767E0425-ED5E-4A05-9AAD-513F97E79B69}" type="presParOf" srcId="{5067AE39-9457-4D3D-86E4-ADBC7E0A9445}" destId="{F9AE3C9D-BC30-4384-B8C6-3E4A2A29BAC8}" srcOrd="0" destOrd="0" presId="urn:microsoft.com/office/officeart/2008/layout/LinedList"/>
    <dgm:cxn modelId="{D21841DE-E1A4-4604-A5C6-4D767C6C3E89}" type="presParOf" srcId="{5067AE39-9457-4D3D-86E4-ADBC7E0A9445}" destId="{429FB537-297F-419D-9998-7FA19FF83B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133BC-1137-4E3B-AEE2-E831F353D3C2}">
      <dsp:nvSpPr>
        <dsp:cNvPr id="0" name=""/>
        <dsp:cNvSpPr/>
      </dsp:nvSpPr>
      <dsp:spPr>
        <a:xfrm>
          <a:off x="0" y="2648"/>
          <a:ext cx="5140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C0C79-5347-42FC-A065-8D4A28C12943}">
      <dsp:nvSpPr>
        <dsp:cNvPr id="0" name=""/>
        <dsp:cNvSpPr/>
      </dsp:nvSpPr>
      <dsp:spPr>
        <a:xfrm>
          <a:off x="0" y="2648"/>
          <a:ext cx="5140728" cy="903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Gabriola"/>
            </a:rPr>
            <a:t>💬 </a:t>
          </a:r>
          <a:r>
            <a:rPr lang="en-GB" sz="1900" b="1" kern="1200" dirty="0">
              <a:latin typeface="Gabriola"/>
            </a:rPr>
            <a:t>Communication</a:t>
          </a:r>
          <a:r>
            <a:rPr lang="en-GB" sz="1900" kern="1200" dirty="0">
              <a:latin typeface="Gabriola"/>
            </a:rPr>
            <a:t> – Explain ideas clearly, listen to others and discuss deep philosophical ideas </a:t>
          </a:r>
          <a:endParaRPr lang="en-US" sz="1900" kern="1200" dirty="0">
            <a:latin typeface="Gabriola"/>
          </a:endParaRPr>
        </a:p>
      </dsp:txBody>
      <dsp:txXfrm>
        <a:off x="0" y="2648"/>
        <a:ext cx="5140728" cy="903078"/>
      </dsp:txXfrm>
    </dsp:sp>
    <dsp:sp modelId="{30322281-042E-4FCE-824E-A143B11A9A07}">
      <dsp:nvSpPr>
        <dsp:cNvPr id="0" name=""/>
        <dsp:cNvSpPr/>
      </dsp:nvSpPr>
      <dsp:spPr>
        <a:xfrm>
          <a:off x="0" y="905726"/>
          <a:ext cx="5140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7FF3B-94F7-45E4-BFE1-DE0C497CEA40}">
      <dsp:nvSpPr>
        <dsp:cNvPr id="0" name=""/>
        <dsp:cNvSpPr/>
      </dsp:nvSpPr>
      <dsp:spPr>
        <a:xfrm>
          <a:off x="0" y="905726"/>
          <a:ext cx="5140728" cy="903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Gabriola"/>
            </a:rPr>
            <a:t>🤝 </a:t>
          </a:r>
          <a:r>
            <a:rPr lang="en-GB" sz="1900" b="1" kern="1200" dirty="0">
              <a:latin typeface="Gabriola"/>
            </a:rPr>
            <a:t>Empathy</a:t>
          </a:r>
          <a:r>
            <a:rPr lang="en-GB" sz="1900" kern="1200" dirty="0">
              <a:latin typeface="Gabriola"/>
            </a:rPr>
            <a:t> – Understand people with different beliefs and values that may be contrasting with your own</a:t>
          </a:r>
          <a:endParaRPr lang="en-US" sz="1900" kern="1200" dirty="0">
            <a:latin typeface="Gabriola"/>
          </a:endParaRPr>
        </a:p>
      </dsp:txBody>
      <dsp:txXfrm>
        <a:off x="0" y="905726"/>
        <a:ext cx="5140728" cy="903078"/>
      </dsp:txXfrm>
    </dsp:sp>
    <dsp:sp modelId="{D92A51BC-9B42-411B-8F38-542B5B75DD82}">
      <dsp:nvSpPr>
        <dsp:cNvPr id="0" name=""/>
        <dsp:cNvSpPr/>
      </dsp:nvSpPr>
      <dsp:spPr>
        <a:xfrm>
          <a:off x="0" y="1808805"/>
          <a:ext cx="5140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C4C22-21B5-4240-BE03-6BAAFE13E9D8}">
      <dsp:nvSpPr>
        <dsp:cNvPr id="0" name=""/>
        <dsp:cNvSpPr/>
      </dsp:nvSpPr>
      <dsp:spPr>
        <a:xfrm>
          <a:off x="0" y="1808805"/>
          <a:ext cx="5140728" cy="903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Gabriola"/>
            </a:rPr>
            <a:t>🧩 </a:t>
          </a:r>
          <a:r>
            <a:rPr lang="en-GB" sz="1900" b="1" kern="1200" dirty="0">
              <a:latin typeface="Gabriola"/>
            </a:rPr>
            <a:t>Critical Thinking</a:t>
          </a:r>
          <a:r>
            <a:rPr lang="en-GB" sz="1900" kern="1200" dirty="0">
              <a:latin typeface="Gabriola"/>
            </a:rPr>
            <a:t> – Analyse arguments and beliefs, think logically </a:t>
          </a:r>
          <a:endParaRPr lang="en-US" sz="1900" kern="1200" dirty="0">
            <a:latin typeface="Gabriola"/>
          </a:endParaRPr>
        </a:p>
      </dsp:txBody>
      <dsp:txXfrm>
        <a:off x="0" y="1808805"/>
        <a:ext cx="5140728" cy="903078"/>
      </dsp:txXfrm>
    </dsp:sp>
    <dsp:sp modelId="{BBB2BA1F-7A3F-4BA3-AC42-FD5EB6836375}">
      <dsp:nvSpPr>
        <dsp:cNvPr id="0" name=""/>
        <dsp:cNvSpPr/>
      </dsp:nvSpPr>
      <dsp:spPr>
        <a:xfrm>
          <a:off x="0" y="2711883"/>
          <a:ext cx="5140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F49FC-D72B-4C86-96F2-56148F7AEC4C}">
      <dsp:nvSpPr>
        <dsp:cNvPr id="0" name=""/>
        <dsp:cNvSpPr/>
      </dsp:nvSpPr>
      <dsp:spPr>
        <a:xfrm>
          <a:off x="0" y="2711883"/>
          <a:ext cx="5140728" cy="903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Gabriola"/>
            </a:rPr>
            <a:t>⚖️ </a:t>
          </a:r>
          <a:r>
            <a:rPr lang="en-GB" sz="1900" b="1" kern="1200" dirty="0">
              <a:latin typeface="Gabriola"/>
            </a:rPr>
            <a:t>Ethical Reasoning</a:t>
          </a:r>
          <a:r>
            <a:rPr lang="en-GB" sz="1900" kern="1200" dirty="0">
              <a:latin typeface="Gabriola"/>
            </a:rPr>
            <a:t> – Decide what’s right and wrong in real-life situations</a:t>
          </a:r>
          <a:endParaRPr lang="en-US" sz="1900" kern="1200" dirty="0">
            <a:latin typeface="Gabriola"/>
          </a:endParaRPr>
        </a:p>
      </dsp:txBody>
      <dsp:txXfrm>
        <a:off x="0" y="2711883"/>
        <a:ext cx="5140728" cy="903078"/>
      </dsp:txXfrm>
    </dsp:sp>
    <dsp:sp modelId="{B08AD272-C03D-422C-BAAD-8E3C4EDC5EFA}">
      <dsp:nvSpPr>
        <dsp:cNvPr id="0" name=""/>
        <dsp:cNvSpPr/>
      </dsp:nvSpPr>
      <dsp:spPr>
        <a:xfrm>
          <a:off x="0" y="3614961"/>
          <a:ext cx="5140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FBCD7-F93B-40A6-BF67-4C4F0773D15B}">
      <dsp:nvSpPr>
        <dsp:cNvPr id="0" name=""/>
        <dsp:cNvSpPr/>
      </dsp:nvSpPr>
      <dsp:spPr>
        <a:xfrm>
          <a:off x="0" y="3614961"/>
          <a:ext cx="5140728" cy="903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Gabriola"/>
            </a:rPr>
            <a:t>✍️ </a:t>
          </a:r>
          <a:r>
            <a:rPr lang="en-GB" sz="1900" b="1" kern="1200" dirty="0">
              <a:latin typeface="Gabriola"/>
            </a:rPr>
            <a:t>Essay Writing</a:t>
          </a:r>
          <a:r>
            <a:rPr lang="en-GB" sz="1900" kern="1200" dirty="0">
              <a:latin typeface="Gabriola"/>
            </a:rPr>
            <a:t> – Build persuasive, well-structured arguments with evidence to build your point</a:t>
          </a:r>
          <a:endParaRPr lang="en-US" sz="1900" kern="1200" dirty="0">
            <a:latin typeface="Gabriola"/>
          </a:endParaRPr>
        </a:p>
      </dsp:txBody>
      <dsp:txXfrm>
        <a:off x="0" y="3614961"/>
        <a:ext cx="5140728" cy="903078"/>
      </dsp:txXfrm>
    </dsp:sp>
    <dsp:sp modelId="{8DD742D0-3A93-43C8-853E-65DF09433995}">
      <dsp:nvSpPr>
        <dsp:cNvPr id="0" name=""/>
        <dsp:cNvSpPr/>
      </dsp:nvSpPr>
      <dsp:spPr>
        <a:xfrm>
          <a:off x="0" y="4518040"/>
          <a:ext cx="5140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E3C9D-BC30-4384-B8C6-3E4A2A29BAC8}">
      <dsp:nvSpPr>
        <dsp:cNvPr id="0" name=""/>
        <dsp:cNvSpPr/>
      </dsp:nvSpPr>
      <dsp:spPr>
        <a:xfrm>
          <a:off x="0" y="4518040"/>
          <a:ext cx="5140728" cy="903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Gabriola"/>
            </a:rPr>
            <a:t>🌍 </a:t>
          </a:r>
          <a:r>
            <a:rPr lang="en-GB" sz="1900" b="1" kern="1200" dirty="0">
              <a:latin typeface="Gabriola"/>
            </a:rPr>
            <a:t>Cultural Understanding</a:t>
          </a:r>
          <a:r>
            <a:rPr lang="en-GB" sz="1900" kern="1200" dirty="0">
              <a:latin typeface="Gabriola"/>
            </a:rPr>
            <a:t> – Explore world religions and different ways of life </a:t>
          </a:r>
          <a:endParaRPr lang="en-US" sz="1900" kern="1200" dirty="0">
            <a:latin typeface="Gabriola"/>
          </a:endParaRPr>
        </a:p>
      </dsp:txBody>
      <dsp:txXfrm>
        <a:off x="0" y="4518040"/>
        <a:ext cx="5140728" cy="903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frog.org/student/subjects/school-subjects/theology-and-relig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ligious education: A test case for humanist inclusion">
            <a:extLst>
              <a:ext uri="{FF2B5EF4-FFF2-40B4-BE49-F238E27FC236}">
                <a16:creationId xmlns:a16="http://schemas.microsoft.com/office/drawing/2014/main" id="{7199167D-5514-DC19-49FB-583B816278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01" r="13474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A19500-35E0-23E7-B6D0-45A233FC7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762" y="2618928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Gabriola"/>
                <a:cs typeface="Aparajita"/>
              </a:rPr>
              <a:t>WHERE CAN RELIGIOUS STUDIES TAKE YOU?</a:t>
            </a:r>
          </a:p>
          <a:p>
            <a:pPr marL="0" indent="0">
              <a:buNone/>
            </a:pPr>
            <a:endParaRPr lang="en-US" sz="2400" b="1" dirty="0">
              <a:latin typeface="Gabriola"/>
              <a:cs typeface="Aparajita"/>
            </a:endParaRPr>
          </a:p>
          <a:p>
            <a:pPr marL="0" indent="0">
              <a:buNone/>
            </a:pPr>
            <a:r>
              <a:rPr lang="en-US" sz="2400" b="1" dirty="0">
                <a:latin typeface="Gabriola"/>
                <a:cs typeface="Aparajita"/>
              </a:rPr>
              <a:t>Exploring careers with Purpose, People and Perspective</a:t>
            </a:r>
          </a:p>
          <a:p>
            <a:pPr marL="0" indent="0">
              <a:buNone/>
            </a:pPr>
            <a:endParaRPr lang="en-US" sz="2000" b="1" dirty="0">
              <a:latin typeface="Aparajita"/>
              <a:cs typeface="Aparajita"/>
            </a:endParaRPr>
          </a:p>
        </p:txBody>
      </p:sp>
    </p:spTree>
    <p:extLst>
      <p:ext uri="{BB962C8B-B14F-4D97-AF65-F5344CB8AC3E}">
        <p14:creationId xmlns:p14="http://schemas.microsoft.com/office/powerpoint/2010/main" val="106068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 good grades matter? | Times Higher Education">
            <a:extLst>
              <a:ext uri="{FF2B5EF4-FFF2-40B4-BE49-F238E27FC236}">
                <a16:creationId xmlns:a16="http://schemas.microsoft.com/office/drawing/2014/main" id="{D1684C4B-7321-71F8-E864-AC8180EBBB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>
            <a:fillRect/>
          </a:stretch>
        </p:blipFill>
        <p:spPr>
          <a:xfrm>
            <a:off x="3278669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467A7-E174-54B1-E706-6F81FEE9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>
                <a:latin typeface="Gabriola"/>
              </a:rPr>
              <a:t>What grades do you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180A-1FA8-7A69-C8E6-FFA4535BF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en-GB" sz="2000" dirty="0">
                <a:latin typeface="Gabriola"/>
              </a:rPr>
              <a:t>Grade 6 in RS GCSE</a:t>
            </a:r>
          </a:p>
          <a:p>
            <a:pPr marL="0" indent="0">
              <a:buNone/>
            </a:pPr>
            <a:r>
              <a:rPr lang="en-GB" sz="2000" b="1" u="sng" dirty="0">
                <a:latin typeface="Gabriola"/>
              </a:rPr>
              <a:t>Or 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 sz="2000" dirty="0">
                <a:latin typeface="Gabriola"/>
              </a:rPr>
              <a:t>Grade 6 in English – if not studies RS at GCSE </a:t>
            </a:r>
          </a:p>
        </p:txBody>
      </p:sp>
    </p:spTree>
    <p:extLst>
      <p:ext uri="{BB962C8B-B14F-4D97-AF65-F5344CB8AC3E}">
        <p14:creationId xmlns:p14="http://schemas.microsoft.com/office/powerpoint/2010/main" val="268386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E4DFB-1368-09DD-4CA8-46D803BC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latin typeface="Gabriola"/>
              </a:rPr>
              <a:t>How RS Prepares You for what Employees want: 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sX0" fmla="*/ 0 w 18288"/>
              <a:gd name="csY0" fmla="*/ 0 h 5590381"/>
              <a:gd name="csX1" fmla="*/ 18288 w 18288"/>
              <a:gd name="csY1" fmla="*/ 0 h 5590381"/>
              <a:gd name="csX2" fmla="*/ 18288 w 18288"/>
              <a:gd name="csY2" fmla="*/ 754701 h 5590381"/>
              <a:gd name="csX3" fmla="*/ 18288 w 18288"/>
              <a:gd name="csY3" fmla="*/ 1565307 h 5590381"/>
              <a:gd name="csX4" fmla="*/ 18288 w 18288"/>
              <a:gd name="csY4" fmla="*/ 2152297 h 5590381"/>
              <a:gd name="csX5" fmla="*/ 18288 w 18288"/>
              <a:gd name="csY5" fmla="*/ 2906998 h 5590381"/>
              <a:gd name="csX6" fmla="*/ 18288 w 18288"/>
              <a:gd name="csY6" fmla="*/ 3549892 h 5590381"/>
              <a:gd name="csX7" fmla="*/ 18288 w 18288"/>
              <a:gd name="csY7" fmla="*/ 4080978 h 5590381"/>
              <a:gd name="csX8" fmla="*/ 18288 w 18288"/>
              <a:gd name="csY8" fmla="*/ 4835680 h 5590381"/>
              <a:gd name="csX9" fmla="*/ 18288 w 18288"/>
              <a:gd name="csY9" fmla="*/ 5590381 h 5590381"/>
              <a:gd name="csX10" fmla="*/ 0 w 18288"/>
              <a:gd name="csY10" fmla="*/ 5590381 h 5590381"/>
              <a:gd name="csX11" fmla="*/ 0 w 18288"/>
              <a:gd name="csY11" fmla="*/ 4835680 h 5590381"/>
              <a:gd name="csX12" fmla="*/ 0 w 18288"/>
              <a:gd name="csY12" fmla="*/ 4304593 h 5590381"/>
              <a:gd name="csX13" fmla="*/ 0 w 18288"/>
              <a:gd name="csY13" fmla="*/ 3773507 h 5590381"/>
              <a:gd name="csX14" fmla="*/ 0 w 18288"/>
              <a:gd name="csY14" fmla="*/ 3186517 h 5590381"/>
              <a:gd name="csX15" fmla="*/ 0 w 18288"/>
              <a:gd name="csY15" fmla="*/ 2487720 h 5590381"/>
              <a:gd name="csX16" fmla="*/ 0 w 18288"/>
              <a:gd name="csY16" fmla="*/ 1956633 h 5590381"/>
              <a:gd name="csX17" fmla="*/ 0 w 18288"/>
              <a:gd name="csY17" fmla="*/ 1425547 h 5590381"/>
              <a:gd name="csX18" fmla="*/ 0 w 18288"/>
              <a:gd name="csY18" fmla="*/ 614942 h 5590381"/>
              <a:gd name="csX19" fmla="*/ 0 w 18288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E6D43-4EC6-EE2B-29CB-EA32CF3DDFE5}"/>
              </a:ext>
            </a:extLst>
          </p:cNvPr>
          <p:cNvSpPr txBox="1"/>
          <p:nvPr/>
        </p:nvSpPr>
        <p:spPr>
          <a:xfrm>
            <a:off x="4796460" y="5674308"/>
            <a:ext cx="6894576" cy="9451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i="1" dirty="0">
                <a:latin typeface="Gabriola"/>
              </a:rPr>
              <a:t>“Religious Studies students are able to think critically about real-world issues — a skill that’s invaluable in law, healthcare, and public service.”</a:t>
            </a:r>
            <a:br>
              <a:rPr lang="en-US" sz="2200" i="1" dirty="0">
                <a:latin typeface="Gabriola"/>
              </a:rPr>
            </a:br>
            <a:r>
              <a:rPr lang="en-US" sz="2200" i="1" dirty="0">
                <a:latin typeface="Gabriola"/>
              </a:rPr>
              <a:t>                            – Careers Advisor, University of Leeds</a:t>
            </a:r>
            <a:endParaRPr lang="en-US" sz="2200" dirty="0">
              <a:latin typeface="Gabriola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6EDA4E-DC79-D936-F048-ACE3BD21A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4276"/>
              </p:ext>
            </p:extLst>
          </p:nvPr>
        </p:nvGraphicFramePr>
        <p:xfrm>
          <a:off x="4797905" y="545637"/>
          <a:ext cx="6607358" cy="48630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7707">
                  <a:extLst>
                    <a:ext uri="{9D8B030D-6E8A-4147-A177-3AD203B41FA5}">
                      <a16:colId xmlns:a16="http://schemas.microsoft.com/office/drawing/2014/main" val="806168853"/>
                    </a:ext>
                  </a:extLst>
                </a:gridCol>
                <a:gridCol w="3919651">
                  <a:extLst>
                    <a:ext uri="{9D8B030D-6E8A-4147-A177-3AD203B41FA5}">
                      <a16:colId xmlns:a16="http://schemas.microsoft.com/office/drawing/2014/main" val="2020938297"/>
                    </a:ext>
                  </a:extLst>
                </a:gridCol>
              </a:tblGrid>
              <a:tr h="297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latin typeface="Gabriola"/>
                        </a:rPr>
                        <a:t>🧠 </a:t>
                      </a:r>
                      <a:r>
                        <a:rPr lang="en-GB" sz="1800" b="1" dirty="0">
                          <a:latin typeface="Gabriola"/>
                        </a:rPr>
                        <a:t>What Employers Want</a:t>
                      </a:r>
                      <a:endParaRPr lang="en-GB" sz="1800" dirty="0">
                        <a:latin typeface="Gabriola"/>
                      </a:endParaRP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latin typeface="Gabriola"/>
                        </a:rPr>
                        <a:t>🔗 </a:t>
                      </a:r>
                      <a:r>
                        <a:rPr lang="en-GB" sz="1800" b="1" dirty="0">
                          <a:latin typeface="Gabriola"/>
                        </a:rPr>
                        <a:t>How RS Helps</a:t>
                      </a:r>
                      <a:endParaRPr lang="en-GB" sz="1800" dirty="0">
                        <a:latin typeface="Gabriola"/>
                      </a:endParaRP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213122"/>
                  </a:ext>
                </a:extLst>
              </a:tr>
              <a:tr h="5010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latin typeface="Gabriola"/>
                        </a:rPr>
                        <a:t>Critical thinking</a:t>
                      </a:r>
                      <a:endParaRPr lang="en-GB" sz="1800" dirty="0">
                        <a:latin typeface="Gabriola"/>
                      </a:endParaRP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latin typeface="Gabriola"/>
                        </a:rPr>
                        <a:t>RS teaches you to break down complex arguments and analyse different viewpoints.</a:t>
                      </a: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318096"/>
                  </a:ext>
                </a:extLst>
              </a:tr>
              <a:tr h="5010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latin typeface="Gabriola"/>
                        </a:rPr>
                        <a:t>Communication skills</a:t>
                      </a:r>
                      <a:endParaRPr lang="en-GB" sz="1800" dirty="0">
                        <a:latin typeface="Gabriola"/>
                      </a:endParaRP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latin typeface="Gabriola"/>
                        </a:rPr>
                        <a:t>RS involves discussion, debate, and clear writing — all essential in the workplace.</a:t>
                      </a: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61915"/>
                  </a:ext>
                </a:extLst>
              </a:tr>
              <a:tr h="7041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latin typeface="Gabriola"/>
                        </a:rPr>
                        <a:t>Empathy &amp; people skills</a:t>
                      </a:r>
                      <a:endParaRPr lang="en-GB" sz="1800" dirty="0">
                        <a:latin typeface="Gabriola"/>
                      </a:endParaRP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latin typeface="Gabriola"/>
                        </a:rPr>
                        <a:t>You learn to understand different cultures, beliefs, and moral views. Great for teamwork and customer-facing roles.</a:t>
                      </a: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541497"/>
                  </a:ext>
                </a:extLst>
              </a:tr>
              <a:tr h="7041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latin typeface="Gabriola"/>
                        </a:rPr>
                        <a:t>Problem-solving</a:t>
                      </a:r>
                      <a:endParaRPr lang="en-GB" sz="1800" dirty="0">
                        <a:latin typeface="Gabriola"/>
                      </a:endParaRP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latin typeface="Gabriola"/>
                        </a:rPr>
                        <a:t>RS explores ethical dilemmas with no clear answers — training your brain to think carefully and creatively.</a:t>
                      </a: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072937"/>
                  </a:ext>
                </a:extLst>
              </a:tr>
              <a:tr h="7041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latin typeface="Gabriola"/>
                        </a:rPr>
                        <a:t>Open-mindedness</a:t>
                      </a:r>
                      <a:endParaRPr lang="en-GB" sz="1800" dirty="0">
                        <a:latin typeface="Gabriola"/>
                      </a:endParaRP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latin typeface="Gabriola"/>
                        </a:rPr>
                        <a:t>RS shows you how to respectfully consider views that are different from your own — key for working in diverse teams.</a:t>
                      </a: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141092"/>
                  </a:ext>
                </a:extLst>
              </a:tr>
              <a:tr h="5010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latin typeface="Gabriola"/>
                        </a:rPr>
                        <a:t>Decision-making with integrity</a:t>
                      </a:r>
                      <a:endParaRPr lang="en-GB" sz="1800" dirty="0">
                        <a:latin typeface="Gabriola"/>
                      </a:endParaRP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latin typeface="Gabriola"/>
                        </a:rPr>
                        <a:t>RS explores morality and consequences, helping you make fair and responsible choices.</a:t>
                      </a:r>
                    </a:p>
                  </a:txBody>
                  <a:tcPr marL="67710" marR="67710" marT="33855" marB="33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772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40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C41E-FC9E-F828-2853-2797E99F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095"/>
            <a:ext cx="10515600" cy="1325563"/>
          </a:xfrm>
        </p:spPr>
        <p:txBody>
          <a:bodyPr/>
          <a:lstStyle/>
          <a:p>
            <a:r>
              <a:rPr lang="en-GB" u="sng" dirty="0">
                <a:latin typeface="Gabriola"/>
              </a:rPr>
              <a:t>Why this subject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83D61-1F4F-FA4B-C51D-E85234A5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53" y="1126178"/>
            <a:ext cx="10515600" cy="554551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buNone/>
            </a:pPr>
            <a:r>
              <a:rPr lang="en-GB" sz="4900" dirty="0">
                <a:latin typeface="Gabriola"/>
              </a:rPr>
              <a:t>🌍 </a:t>
            </a:r>
            <a:r>
              <a:rPr lang="en-GB" sz="4900" b="1" dirty="0">
                <a:latin typeface="Gabriola"/>
              </a:rPr>
              <a:t>It helps us understand people</a:t>
            </a:r>
            <a:endParaRPr lang="en-US" sz="4900" dirty="0">
              <a:latin typeface="Gabriola"/>
            </a:endParaRPr>
          </a:p>
          <a:p>
            <a:pPr>
              <a:buFont typeface="Arial"/>
              <a:buChar char="•"/>
            </a:pPr>
            <a:r>
              <a:rPr lang="en-GB" sz="4900" dirty="0">
                <a:latin typeface="Gabriola"/>
                <a:ea typeface="+mn-lt"/>
                <a:cs typeface="+mn-lt"/>
              </a:rPr>
              <a:t>The world is full of different beliefs and cultures.</a:t>
            </a:r>
            <a:endParaRPr lang="en-GB" sz="4900" dirty="0">
              <a:latin typeface="Gabriola"/>
            </a:endParaRPr>
          </a:p>
          <a:p>
            <a:pPr>
              <a:buFont typeface="Arial"/>
              <a:buChar char="•"/>
            </a:pPr>
            <a:r>
              <a:rPr lang="en-GB" sz="4900" dirty="0">
                <a:latin typeface="Gabriola"/>
                <a:ea typeface="+mn-lt"/>
                <a:cs typeface="+mn-lt"/>
              </a:rPr>
              <a:t>RS teaches you to respect others, even if you disagree with them.</a:t>
            </a:r>
            <a:endParaRPr lang="en-GB" sz="4900" dirty="0">
              <a:latin typeface="Gabriola"/>
            </a:endParaRPr>
          </a:p>
          <a:p>
            <a:pPr>
              <a:buFont typeface="Arial"/>
              <a:buChar char="•"/>
            </a:pPr>
            <a:r>
              <a:rPr lang="en-GB" sz="4900" dirty="0">
                <a:latin typeface="Gabriola"/>
                <a:ea typeface="+mn-lt"/>
                <a:cs typeface="+mn-lt"/>
              </a:rPr>
              <a:t>This is essential for peace, inclusion, and global citizenship.</a:t>
            </a:r>
            <a:br>
              <a:rPr lang="en-US" dirty="0"/>
            </a:br>
            <a:endParaRPr lang="en-US" sz="4900">
              <a:latin typeface="Gabriola"/>
            </a:endParaRPr>
          </a:p>
          <a:p>
            <a:pPr>
              <a:buNone/>
            </a:pPr>
            <a:r>
              <a:rPr lang="en-GB" sz="4900" dirty="0">
                <a:latin typeface="Gabriola"/>
              </a:rPr>
              <a:t>🧠 </a:t>
            </a:r>
            <a:r>
              <a:rPr lang="en-GB" sz="4900" b="1" dirty="0">
                <a:latin typeface="Gabriola"/>
              </a:rPr>
              <a:t>It trains your mind</a:t>
            </a:r>
            <a:endParaRPr lang="en-GB" sz="4900" dirty="0">
              <a:latin typeface="Gabriola"/>
            </a:endParaRPr>
          </a:p>
          <a:p>
            <a:pPr>
              <a:buFont typeface="Arial"/>
              <a:buChar char="•"/>
            </a:pPr>
            <a:r>
              <a:rPr lang="en-GB" sz="4900" dirty="0">
                <a:latin typeface="Gabriola"/>
                <a:ea typeface="+mn-lt"/>
                <a:cs typeface="+mn-lt"/>
              </a:rPr>
              <a:t>RS develops thinking, arguing, debating, and writing skills.</a:t>
            </a:r>
            <a:endParaRPr lang="en-GB" sz="4900" dirty="0">
              <a:latin typeface="Gabriola"/>
            </a:endParaRPr>
          </a:p>
          <a:p>
            <a:pPr>
              <a:buFont typeface="Arial"/>
              <a:buChar char="•"/>
            </a:pPr>
            <a:r>
              <a:rPr lang="en-GB" sz="4900" dirty="0">
                <a:latin typeface="Gabriola"/>
                <a:ea typeface="+mn-lt"/>
                <a:cs typeface="+mn-lt"/>
              </a:rPr>
              <a:t>You explore real-world issues — from ethics to identity to justice.</a:t>
            </a:r>
            <a:endParaRPr lang="en-GB" sz="4900" dirty="0">
              <a:latin typeface="Gabriola"/>
            </a:endParaRPr>
          </a:p>
          <a:p>
            <a:pPr>
              <a:buFont typeface="Arial"/>
              <a:buChar char="•"/>
            </a:pPr>
            <a:r>
              <a:rPr lang="en-GB" sz="4900" dirty="0">
                <a:latin typeface="Gabriola"/>
                <a:ea typeface="+mn-lt"/>
                <a:cs typeface="+mn-lt"/>
              </a:rPr>
              <a:t>These are core skills employers look for in any career.</a:t>
            </a:r>
            <a:br>
              <a:rPr lang="en-US" dirty="0"/>
            </a:br>
            <a:endParaRPr lang="en-US" sz="4900">
              <a:latin typeface="Gabriola"/>
            </a:endParaRPr>
          </a:p>
          <a:p>
            <a:pPr>
              <a:buNone/>
            </a:pPr>
            <a:r>
              <a:rPr lang="en-GB" sz="4900" dirty="0">
                <a:latin typeface="Gabriola"/>
              </a:rPr>
              <a:t>❤️ </a:t>
            </a:r>
            <a:r>
              <a:rPr lang="en-GB" sz="4900" b="1" dirty="0">
                <a:latin typeface="Gabriola"/>
              </a:rPr>
              <a:t>It helps you grow</a:t>
            </a:r>
            <a:endParaRPr lang="en-GB" sz="4900" dirty="0">
              <a:latin typeface="Gabriola"/>
            </a:endParaRPr>
          </a:p>
          <a:p>
            <a:pPr>
              <a:buFont typeface="Arial"/>
              <a:buChar char="•"/>
            </a:pPr>
            <a:r>
              <a:rPr lang="en-GB" sz="4900" dirty="0">
                <a:latin typeface="Gabriola"/>
                <a:ea typeface="+mn-lt"/>
                <a:cs typeface="+mn-lt"/>
              </a:rPr>
              <a:t>RS asks deep questions about life, death, purpose, and morality.</a:t>
            </a:r>
            <a:endParaRPr lang="en-GB" sz="4900" dirty="0">
              <a:latin typeface="Gabriola"/>
            </a:endParaRPr>
          </a:p>
          <a:p>
            <a:pPr>
              <a:buFont typeface="Arial"/>
              <a:buChar char="•"/>
            </a:pPr>
            <a:r>
              <a:rPr lang="en-GB" sz="4900" dirty="0">
                <a:latin typeface="Gabriola"/>
                <a:ea typeface="+mn-lt"/>
                <a:cs typeface="+mn-lt"/>
              </a:rPr>
              <a:t>You learn to reflect and question your own beliefs and values – rather than blindly following. </a:t>
            </a:r>
            <a:endParaRPr lang="en-GB" sz="4900" dirty="0">
              <a:latin typeface="Gabriola"/>
            </a:endParaRPr>
          </a:p>
          <a:p>
            <a:pPr>
              <a:buFont typeface="Arial"/>
              <a:buChar char="•"/>
            </a:pPr>
            <a:r>
              <a:rPr lang="en-GB" sz="4900" dirty="0">
                <a:latin typeface="Gabriola"/>
                <a:ea typeface="+mn-lt"/>
                <a:cs typeface="+mn-lt"/>
              </a:rPr>
              <a:t>It’s not just about </a:t>
            </a:r>
            <a:r>
              <a:rPr lang="en-GB" sz="4900" i="1" dirty="0">
                <a:latin typeface="Gabriola"/>
                <a:ea typeface="+mn-lt"/>
                <a:cs typeface="+mn-lt"/>
              </a:rPr>
              <a:t>what</a:t>
            </a:r>
            <a:r>
              <a:rPr lang="en-GB" sz="4900" dirty="0">
                <a:latin typeface="Gabriola"/>
                <a:ea typeface="+mn-lt"/>
                <a:cs typeface="+mn-lt"/>
              </a:rPr>
              <a:t> you think, but </a:t>
            </a:r>
            <a:r>
              <a:rPr lang="en-GB" sz="4900" i="1" dirty="0">
                <a:latin typeface="Gabriola"/>
                <a:ea typeface="+mn-lt"/>
                <a:cs typeface="+mn-lt"/>
              </a:rPr>
              <a:t>how</a:t>
            </a:r>
            <a:r>
              <a:rPr lang="en-GB" sz="4900" dirty="0">
                <a:latin typeface="Gabriola"/>
                <a:ea typeface="+mn-lt"/>
                <a:cs typeface="+mn-lt"/>
              </a:rPr>
              <a:t> you think.</a:t>
            </a:r>
            <a:endParaRPr lang="en-GB" sz="4000" dirty="0">
              <a:latin typeface="Gabriola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2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C68F-CE88-5049-138A-8812C93E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useful </a:t>
            </a:r>
            <a:r>
              <a:rPr lang="en-GB" dirty="0" err="1"/>
              <a:t>Unifrog</a:t>
            </a:r>
            <a:r>
              <a:rPr lang="en-GB" dirty="0"/>
              <a:t> links :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664DA-A2ED-8702-8C9F-DC39D3AD4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  <a:hlinkClick r:id="rId2"/>
              </a:rPr>
              <a:t>https://www.unifrog.org/student/subjects/school-subjects/theology-and-religion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738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85EAA-1756-988C-B50D-24EDE1BD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77" y="400223"/>
            <a:ext cx="3454837" cy="23997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kern="1200" dirty="0">
                <a:latin typeface="Gabriola"/>
              </a:rPr>
              <a:t>Why Study Religious Studies?</a:t>
            </a:r>
          </a:p>
        </p:txBody>
      </p:sp>
      <p:sp>
        <p:nvSpPr>
          <p:cNvPr id="6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747" y="1316552"/>
            <a:ext cx="171515" cy="171514"/>
          </a:xfrm>
          <a:custGeom>
            <a:avLst/>
            <a:gdLst>
              <a:gd name="connsiteX0" fmla="*/ 159874 w 171515"/>
              <a:gd name="connsiteY0" fmla="*/ 74116 h 171514"/>
              <a:gd name="connsiteX1" fmla="*/ 97399 w 171515"/>
              <a:gd name="connsiteY1" fmla="*/ 74116 h 171514"/>
              <a:gd name="connsiteX2" fmla="*/ 97399 w 171515"/>
              <a:gd name="connsiteY2" fmla="*/ 11641 h 171514"/>
              <a:gd name="connsiteX3" fmla="*/ 85758 w 171515"/>
              <a:gd name="connsiteY3" fmla="*/ 0 h 171514"/>
              <a:gd name="connsiteX4" fmla="*/ 74116 w 171515"/>
              <a:gd name="connsiteY4" fmla="*/ 11641 h 171514"/>
              <a:gd name="connsiteX5" fmla="*/ 74116 w 171515"/>
              <a:gd name="connsiteY5" fmla="*/ 74116 h 171514"/>
              <a:gd name="connsiteX6" fmla="*/ 11641 w 171515"/>
              <a:gd name="connsiteY6" fmla="*/ 74116 h 171514"/>
              <a:gd name="connsiteX7" fmla="*/ 0 w 171515"/>
              <a:gd name="connsiteY7" fmla="*/ 85757 h 171514"/>
              <a:gd name="connsiteX8" fmla="*/ 11641 w 171515"/>
              <a:gd name="connsiteY8" fmla="*/ 97398 h 171514"/>
              <a:gd name="connsiteX9" fmla="*/ 74116 w 171515"/>
              <a:gd name="connsiteY9" fmla="*/ 97398 h 171514"/>
              <a:gd name="connsiteX10" fmla="*/ 74116 w 171515"/>
              <a:gd name="connsiteY10" fmla="*/ 159873 h 171514"/>
              <a:gd name="connsiteX11" fmla="*/ 85758 w 171515"/>
              <a:gd name="connsiteY11" fmla="*/ 171514 h 171514"/>
              <a:gd name="connsiteX12" fmla="*/ 97399 w 171515"/>
              <a:gd name="connsiteY12" fmla="*/ 159873 h 171514"/>
              <a:gd name="connsiteX13" fmla="*/ 97399 w 171515"/>
              <a:gd name="connsiteY13" fmla="*/ 97398 h 171514"/>
              <a:gd name="connsiteX14" fmla="*/ 159874 w 171515"/>
              <a:gd name="connsiteY14" fmla="*/ 97398 h 171514"/>
              <a:gd name="connsiteX15" fmla="*/ 171515 w 171515"/>
              <a:gd name="connsiteY15" fmla="*/ 85757 h 171514"/>
              <a:gd name="connsiteX16" fmla="*/ 159874 w 171515"/>
              <a:gd name="connsiteY16" fmla="*/ 74116 h 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4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7"/>
                </a:cubicBezTo>
                <a:cubicBezTo>
                  <a:pt x="0" y="92186"/>
                  <a:pt x="5212" y="97398"/>
                  <a:pt x="11641" y="97398"/>
                </a:cubicBezTo>
                <a:lnTo>
                  <a:pt x="74116" y="97398"/>
                </a:lnTo>
                <a:lnTo>
                  <a:pt x="74116" y="159873"/>
                </a:lnTo>
                <a:cubicBezTo>
                  <a:pt x="74116" y="166302"/>
                  <a:pt x="79328" y="171514"/>
                  <a:pt x="85758" y="171514"/>
                </a:cubicBezTo>
                <a:cubicBezTo>
                  <a:pt x="92187" y="171514"/>
                  <a:pt x="97399" y="166302"/>
                  <a:pt x="97399" y="159873"/>
                </a:cubicBezTo>
                <a:lnTo>
                  <a:pt x="97399" y="97398"/>
                </a:lnTo>
                <a:lnTo>
                  <a:pt x="159874" y="97398"/>
                </a:lnTo>
                <a:cubicBezTo>
                  <a:pt x="166303" y="97398"/>
                  <a:pt x="171515" y="92186"/>
                  <a:pt x="171515" y="85757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8071" y="2105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95236E-78BE-F535-1303-D2E5E9403863}"/>
              </a:ext>
            </a:extLst>
          </p:cNvPr>
          <p:cNvSpPr txBox="1"/>
          <p:nvPr/>
        </p:nvSpPr>
        <p:spPr>
          <a:xfrm>
            <a:off x="816213" y="2956096"/>
            <a:ext cx="4466774" cy="280911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>
                <a:solidFill>
                  <a:schemeClr val="tx1">
                    <a:alpha val="80000"/>
                  </a:schemeClr>
                </a:solidFill>
                <a:latin typeface="Gabriola"/>
              </a:rPr>
              <a:t>1. Explore Life's Big Questions: </a:t>
            </a:r>
            <a:endParaRPr lang="en-US" sz="2000" b="1" u="sng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Gabriola"/>
              </a:rPr>
              <a:t>How did the universe come to exist?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Gabriola"/>
              </a:rPr>
              <a:t>What is right and wrong?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Gabriola"/>
              </a:rPr>
              <a:t>Is there life after death?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>
                <a:solidFill>
                  <a:schemeClr val="tx1">
                    <a:alpha val="80000"/>
                  </a:schemeClr>
                </a:solidFill>
                <a:latin typeface="Gabriola"/>
              </a:rPr>
              <a:t>2. Understand cultures and beliefs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Gabriola"/>
              </a:rPr>
              <a:t>Learn how people around the world live and believe.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>
                <a:solidFill>
                  <a:schemeClr val="tx1">
                    <a:alpha val="80000"/>
                  </a:schemeClr>
                </a:solidFill>
                <a:latin typeface="Gabriola"/>
              </a:rPr>
              <a:t>3. Think deeply and argue clearly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Gabriola"/>
              </a:rPr>
              <a:t>Practice debate, discussion and ethical thinking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>
                <a:solidFill>
                  <a:schemeClr val="tx1">
                    <a:alpha val="80000"/>
                  </a:schemeClr>
                </a:solidFill>
                <a:latin typeface="Gabriola"/>
              </a:rPr>
              <a:t>4. Teaches us invaluable skills for the real world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Gabriola"/>
              </a:rPr>
              <a:t>Critical thinking</a:t>
            </a:r>
            <a:endParaRPr lang="en-US">
              <a:solidFill>
                <a:schemeClr val="tx1">
                  <a:alpha val="80000"/>
                </a:schemeClr>
              </a:solidFill>
              <a:latin typeface="Aptos" panose="020B000402020202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Gabriola"/>
              </a:rPr>
              <a:t>Ethical reasoning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endParaRPr lang="en-US" dirty="0">
              <a:solidFill>
                <a:schemeClr val="tx1">
                  <a:alpha val="80000"/>
                </a:schemeClr>
              </a:solidFill>
              <a:latin typeface="Gabriol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u="sng" dirty="0">
              <a:solidFill>
                <a:srgbClr val="000000">
                  <a:alpha val="80000"/>
                </a:srgbClr>
              </a:solidFill>
              <a:latin typeface="Gabriola"/>
            </a:endParaRPr>
          </a:p>
        </p:txBody>
      </p:sp>
      <p:pic>
        <p:nvPicPr>
          <p:cNvPr id="13" name="Picture 12" descr="It's a round world after all">
            <a:extLst>
              <a:ext uri="{FF2B5EF4-FFF2-40B4-BE49-F238E27FC236}">
                <a16:creationId xmlns:a16="http://schemas.microsoft.com/office/drawing/2014/main" id="{472ED1DD-C88F-CC7A-F7BD-8E149BEC02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16" r="18940" b="-3"/>
          <a:stretch>
            <a:fillRect/>
          </a:stretch>
        </p:blipFill>
        <p:spPr>
          <a:xfrm>
            <a:off x="9138888" y="711376"/>
            <a:ext cx="3053110" cy="4167318"/>
          </a:xfrm>
          <a:custGeom>
            <a:avLst/>
            <a:gdLst/>
            <a:ahLst/>
            <a:cxnLst/>
            <a:rect l="l" t="t" r="r" b="b"/>
            <a:pathLst>
              <a:path w="3053110" h="4167318">
                <a:moveTo>
                  <a:pt x="2083659" y="0"/>
                </a:moveTo>
                <a:cubicBezTo>
                  <a:pt x="2371352" y="0"/>
                  <a:pt x="2645428" y="58305"/>
                  <a:pt x="2894714" y="163744"/>
                </a:cubicBezTo>
                <a:lnTo>
                  <a:pt x="3053110" y="240048"/>
                </a:lnTo>
                <a:lnTo>
                  <a:pt x="3053110" y="3927271"/>
                </a:lnTo>
                <a:lnTo>
                  <a:pt x="2894714" y="4003574"/>
                </a:lnTo>
                <a:cubicBezTo>
                  <a:pt x="2645428" y="4109013"/>
                  <a:pt x="2371352" y="4167318"/>
                  <a:pt x="2083659" y="4167318"/>
                </a:cubicBezTo>
                <a:cubicBezTo>
                  <a:pt x="932885" y="4167318"/>
                  <a:pt x="0" y="3234433"/>
                  <a:pt x="0" y="2083659"/>
                </a:cubicBezTo>
                <a:cubicBezTo>
                  <a:pt x="0" y="932885"/>
                  <a:pt x="932885" y="0"/>
                  <a:pt x="2083659" y="0"/>
                </a:cubicBezTo>
                <a:close/>
              </a:path>
            </a:pathLst>
          </a:custGeom>
        </p:spPr>
      </p:pic>
      <p:pic>
        <p:nvPicPr>
          <p:cNvPr id="11" name="Content Placeholder 10" descr="10 Facts You May Not Know About the Milky Way | Discover Magazine">
            <a:extLst>
              <a:ext uri="{FF2B5EF4-FFF2-40B4-BE49-F238E27FC236}">
                <a16:creationId xmlns:a16="http://schemas.microsoft.com/office/drawing/2014/main" id="{D345A5CB-CDD2-101B-5338-46B3CAAB2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819" b="5"/>
          <a:stretch>
            <a:fillRect/>
          </a:stretch>
        </p:blipFill>
        <p:spPr>
          <a:xfrm>
            <a:off x="7210713" y="3"/>
            <a:ext cx="2381544" cy="1572707"/>
          </a:xfrm>
          <a:custGeom>
            <a:avLst/>
            <a:gdLst/>
            <a:ahLst/>
            <a:cxnLst/>
            <a:rect l="l" t="t" r="r" b="b"/>
            <a:pathLst>
              <a:path w="2381544" h="1572707">
                <a:moveTo>
                  <a:pt x="63723" y="0"/>
                </a:moveTo>
                <a:lnTo>
                  <a:pt x="2317821" y="0"/>
                </a:lnTo>
                <a:lnTo>
                  <a:pt x="2328009" y="27836"/>
                </a:lnTo>
                <a:cubicBezTo>
                  <a:pt x="2362801" y="139696"/>
                  <a:pt x="2381544" y="258627"/>
                  <a:pt x="2381544" y="381935"/>
                </a:cubicBezTo>
                <a:cubicBezTo>
                  <a:pt x="2381544" y="1039581"/>
                  <a:pt x="1848418" y="1572707"/>
                  <a:pt x="1190772" y="1572707"/>
                </a:cubicBezTo>
                <a:cubicBezTo>
                  <a:pt x="533127" y="1572707"/>
                  <a:pt x="0" y="1039581"/>
                  <a:pt x="0" y="381935"/>
                </a:cubicBezTo>
                <a:cubicBezTo>
                  <a:pt x="0" y="258627"/>
                  <a:pt x="18743" y="139696"/>
                  <a:pt x="53535" y="27836"/>
                </a:cubicBezTo>
                <a:close/>
              </a:path>
            </a:pathLst>
          </a:custGeom>
        </p:spPr>
      </p:pic>
      <p:pic>
        <p:nvPicPr>
          <p:cNvPr id="10" name="Content Placeholder 9" descr="World Religious Symbols: Over 10,934 Royalty-Free Licensable Stock  Illustrations &amp; Drawings | Shutterstock">
            <a:extLst>
              <a:ext uri="{FF2B5EF4-FFF2-40B4-BE49-F238E27FC236}">
                <a16:creationId xmlns:a16="http://schemas.microsoft.com/office/drawing/2014/main" id="{AF014A1C-B453-89D9-1D14-58C75DF803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50" r="-2" b="-2"/>
          <a:stretch>
            <a:fillRect/>
          </a:stretch>
        </p:blipFill>
        <p:spPr>
          <a:xfrm>
            <a:off x="5999047" y="1713711"/>
            <a:ext cx="2486917" cy="2486917"/>
          </a:xfrm>
          <a:custGeom>
            <a:avLst/>
            <a:gdLst/>
            <a:ahLst/>
            <a:cxnLst/>
            <a:rect l="l" t="t" r="r" b="b"/>
            <a:pathLst>
              <a:path w="2927682" h="2927682">
                <a:moveTo>
                  <a:pt x="1463841" y="0"/>
                </a:moveTo>
                <a:cubicBezTo>
                  <a:pt x="2272298" y="0"/>
                  <a:pt x="2927682" y="655384"/>
                  <a:pt x="2927682" y="1463841"/>
                </a:cubicBezTo>
                <a:cubicBezTo>
                  <a:pt x="2927682" y="2272298"/>
                  <a:pt x="2272298" y="2927682"/>
                  <a:pt x="1463841" y="2927682"/>
                </a:cubicBezTo>
                <a:cubicBezTo>
                  <a:pt x="655384" y="2927682"/>
                  <a:pt x="0" y="2272298"/>
                  <a:pt x="0" y="1463841"/>
                </a:cubicBezTo>
                <a:cubicBezTo>
                  <a:pt x="0" y="655384"/>
                  <a:pt x="655384" y="0"/>
                  <a:pt x="1463841" y="0"/>
                </a:cubicBezTo>
                <a:close/>
              </a:path>
            </a:pathLst>
          </a:custGeom>
        </p:spPr>
      </p:pic>
      <p:pic>
        <p:nvPicPr>
          <p:cNvPr id="16" name="Picture 15" descr="History of the human brain - News ...">
            <a:extLst>
              <a:ext uri="{FF2B5EF4-FFF2-40B4-BE49-F238E27FC236}">
                <a16:creationId xmlns:a16="http://schemas.microsoft.com/office/drawing/2014/main" id="{0A2BD4CD-D4C3-4C12-2E83-B8AD021DC6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56" r="1256" b="3"/>
          <a:stretch>
            <a:fillRect/>
          </a:stretch>
        </p:blipFill>
        <p:spPr>
          <a:xfrm>
            <a:off x="6711424" y="4275042"/>
            <a:ext cx="3419243" cy="2582956"/>
          </a:xfrm>
          <a:custGeom>
            <a:avLst/>
            <a:gdLst/>
            <a:ahLst/>
            <a:cxnLst/>
            <a:rect l="l" t="t" r="r" b="b"/>
            <a:pathLst>
              <a:path w="3419243" h="2582956">
                <a:moveTo>
                  <a:pt x="1709622" y="0"/>
                </a:moveTo>
                <a:cubicBezTo>
                  <a:pt x="2653819" y="0"/>
                  <a:pt x="3419243" y="765424"/>
                  <a:pt x="3419243" y="1709622"/>
                </a:cubicBezTo>
                <a:cubicBezTo>
                  <a:pt x="3419243" y="2004683"/>
                  <a:pt x="3344495" y="2282287"/>
                  <a:pt x="3212901" y="2524529"/>
                </a:cubicBezTo>
                <a:lnTo>
                  <a:pt x="3177405" y="2582956"/>
                </a:lnTo>
                <a:lnTo>
                  <a:pt x="241838" y="2582956"/>
                </a:lnTo>
                <a:lnTo>
                  <a:pt x="206343" y="2524529"/>
                </a:lnTo>
                <a:cubicBezTo>
                  <a:pt x="74749" y="2282287"/>
                  <a:pt x="0" y="2004683"/>
                  <a:pt x="0" y="1709622"/>
                </a:cubicBezTo>
                <a:cubicBezTo>
                  <a:pt x="0" y="765424"/>
                  <a:pt x="765424" y="0"/>
                  <a:pt x="170962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146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3AB1E-8602-967A-DDBF-8A5A95888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075" y="174450"/>
            <a:ext cx="5157787" cy="823912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Gabriola"/>
              </a:rPr>
              <a:t>Skills you gain from RS : 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9D1ECDDF-4617-C9AD-958E-6BD24A2502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1318155"/>
              </p:ext>
            </p:extLst>
          </p:nvPr>
        </p:nvGraphicFramePr>
        <p:xfrm>
          <a:off x="479851" y="1130063"/>
          <a:ext cx="5140728" cy="5423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8" name="Picture 157" descr="7+ Thousand Creative Critical Thinking Royalty-Free Images, Stock Photos &amp;  Pictures | Shutterstock">
            <a:extLst>
              <a:ext uri="{FF2B5EF4-FFF2-40B4-BE49-F238E27FC236}">
                <a16:creationId xmlns:a16="http://schemas.microsoft.com/office/drawing/2014/main" id="{BD4D73E9-E1D0-D824-7213-56C163543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291" y="170708"/>
            <a:ext cx="2743200" cy="1650492"/>
          </a:xfrm>
          <a:prstGeom prst="rect">
            <a:avLst/>
          </a:prstGeom>
        </p:spPr>
      </p:pic>
      <p:pic>
        <p:nvPicPr>
          <p:cNvPr id="172" name="Picture 171" descr="Ethics (morality): majority, power, situational, and absolute">
            <a:extLst>
              <a:ext uri="{FF2B5EF4-FFF2-40B4-BE49-F238E27FC236}">
                <a16:creationId xmlns:a16="http://schemas.microsoft.com/office/drawing/2014/main" id="{DF908AEE-AFE6-8EB4-98A9-DD3A4D310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311" y="44315"/>
            <a:ext cx="1866900" cy="1905000"/>
          </a:xfrm>
          <a:prstGeom prst="rect">
            <a:avLst/>
          </a:prstGeom>
        </p:spPr>
      </p:pic>
      <p:pic>
        <p:nvPicPr>
          <p:cNvPr id="186" name="Picture 185" descr="Critical thinking in schools: Can it be taught – and how?">
            <a:extLst>
              <a:ext uri="{FF2B5EF4-FFF2-40B4-BE49-F238E27FC236}">
                <a16:creationId xmlns:a16="http://schemas.microsoft.com/office/drawing/2014/main" id="{A1CC0BF1-A001-A5D8-49D3-3F91DD6497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8831" y="2120331"/>
            <a:ext cx="2743200" cy="1944254"/>
          </a:xfrm>
          <a:prstGeom prst="rect">
            <a:avLst/>
          </a:prstGeom>
        </p:spPr>
      </p:pic>
      <p:pic>
        <p:nvPicPr>
          <p:cNvPr id="16" name="Picture 15" descr="ETHICAL REASONING THEORIES - Living In Well Being">
            <a:extLst>
              <a:ext uri="{FF2B5EF4-FFF2-40B4-BE49-F238E27FC236}">
                <a16:creationId xmlns:a16="http://schemas.microsoft.com/office/drawing/2014/main" id="{1C3562F4-750A-B0CD-BAFB-93B5EC62B1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5788" y="2116540"/>
            <a:ext cx="2946825" cy="1959419"/>
          </a:xfrm>
          <a:prstGeom prst="rect">
            <a:avLst/>
          </a:prstGeom>
        </p:spPr>
      </p:pic>
      <p:pic>
        <p:nvPicPr>
          <p:cNvPr id="44" name="Picture 43" descr="How to Structure an Essay | Paperpal">
            <a:extLst>
              <a:ext uri="{FF2B5EF4-FFF2-40B4-BE49-F238E27FC236}">
                <a16:creationId xmlns:a16="http://schemas.microsoft.com/office/drawing/2014/main" id="{B5424713-4E66-07BF-FFFA-900F04C83D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4268" y="4345675"/>
            <a:ext cx="3281987" cy="2175163"/>
          </a:xfrm>
          <a:prstGeom prst="rect">
            <a:avLst/>
          </a:prstGeom>
        </p:spPr>
      </p:pic>
      <p:pic>
        <p:nvPicPr>
          <p:cNvPr id="58" name="Picture 57" descr="Global PR Strategies: Navigating Cultural Differences and Communication  Challenges">
            <a:extLst>
              <a:ext uri="{FF2B5EF4-FFF2-40B4-BE49-F238E27FC236}">
                <a16:creationId xmlns:a16="http://schemas.microsoft.com/office/drawing/2014/main" id="{68CA0501-C2AB-36B2-260C-1B2A6C631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4461" y="411249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2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7B068-A607-BF56-E14E-E4F31DBF3221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dirty="0">
                <a:solidFill>
                  <a:schemeClr val="bg1"/>
                </a:solidFill>
                <a:latin typeface="Gabriola"/>
                <a:ea typeface="+mj-ea"/>
                <a:cs typeface="+mj-cs"/>
              </a:rPr>
              <a:t>Common Misconceptions About RS !!</a:t>
            </a:r>
          </a:p>
        </p:txBody>
      </p:sp>
      <p:pic>
        <p:nvPicPr>
          <p:cNvPr id="2" name="Picture 1" descr="Misconceptions - An ESL Lesson - IELTS Teaching">
            <a:extLst>
              <a:ext uri="{FF2B5EF4-FFF2-40B4-BE49-F238E27FC236}">
                <a16:creationId xmlns:a16="http://schemas.microsoft.com/office/drawing/2014/main" id="{AA72B1E0-C7EB-4A9A-ADB5-155B70B0D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818" y="5580607"/>
            <a:ext cx="2299649" cy="127530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EFA5E6-679B-8147-2BCD-7B1307E47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38818"/>
              </p:ext>
            </p:extLst>
          </p:nvPr>
        </p:nvGraphicFramePr>
        <p:xfrm>
          <a:off x="658459" y="1675227"/>
          <a:ext cx="10875082" cy="46632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994590">
                  <a:extLst>
                    <a:ext uri="{9D8B030D-6E8A-4147-A177-3AD203B41FA5}">
                      <a16:colId xmlns:a16="http://schemas.microsoft.com/office/drawing/2014/main" val="2855371652"/>
                    </a:ext>
                  </a:extLst>
                </a:gridCol>
                <a:gridCol w="6880492">
                  <a:extLst>
                    <a:ext uri="{9D8B030D-6E8A-4147-A177-3AD203B41FA5}">
                      <a16:colId xmlns:a16="http://schemas.microsoft.com/office/drawing/2014/main" val="3318853997"/>
                    </a:ext>
                  </a:extLst>
                </a:gridCol>
              </a:tblGrid>
              <a:tr h="7805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briola"/>
                        </a:rPr>
                        <a:t>❌ Myth</a:t>
                      </a:r>
                    </a:p>
                  </a:txBody>
                  <a:tcPr marL="289092" marR="216819" marT="144546" marB="144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briola"/>
                        </a:rPr>
                        <a:t>✅ Reality</a:t>
                      </a:r>
                    </a:p>
                  </a:txBody>
                  <a:tcPr marL="289092" marR="216819" marT="144546" marB="144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991043"/>
                  </a:ext>
                </a:extLst>
              </a:tr>
              <a:tr h="660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briola"/>
                        </a:rPr>
                        <a:t>“RS is only about religion and prayers.”</a:t>
                      </a:r>
                    </a:p>
                  </a:txBody>
                  <a:tcPr marL="289092" marR="216819" marT="144546" marB="144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briola"/>
                        </a:rPr>
                        <a:t>RS is about ethics, philosophy, justice, and real-world issues.</a:t>
                      </a:r>
                    </a:p>
                  </a:txBody>
                  <a:tcPr marL="289092" marR="216819" marT="144546" marB="144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80826"/>
                  </a:ext>
                </a:extLst>
              </a:tr>
              <a:tr h="660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briola"/>
                        </a:rPr>
                        <a:t>“You have to be religious to do well.”</a:t>
                      </a:r>
                    </a:p>
                  </a:txBody>
                  <a:tcPr marL="289092" marR="216819" marT="144546" marB="144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briola"/>
                        </a:rPr>
                        <a:t>RS is for everyone – it’s about understanding, not believing.</a:t>
                      </a:r>
                    </a:p>
                  </a:txBody>
                  <a:tcPr marL="289092" marR="216819" marT="144546" marB="144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248394"/>
                  </a:ext>
                </a:extLst>
              </a:tr>
              <a:tr h="660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briola"/>
                        </a:rPr>
                        <a:t>“You can only become a priest or teacher.”</a:t>
                      </a:r>
                    </a:p>
                  </a:txBody>
                  <a:tcPr marL="289092" marR="216819" marT="144546" marB="144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briola"/>
                        </a:rPr>
                        <a:t>RS forms a foundation for careers in law, social work, media, healthcare, and more.</a:t>
                      </a:r>
                    </a:p>
                  </a:txBody>
                  <a:tcPr marL="289092" marR="216819" marT="144546" marB="144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308766"/>
                  </a:ext>
                </a:extLst>
              </a:tr>
              <a:tr h="660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briola"/>
                        </a:rPr>
                        <a:t>“It’s just sitting and learning facts.”</a:t>
                      </a:r>
                    </a:p>
                  </a:txBody>
                  <a:tcPr marL="289092" marR="216819" marT="144546" marB="144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briola"/>
                        </a:rPr>
                        <a:t>RS builds debating, writing, and critical thinking skills.</a:t>
                      </a:r>
                    </a:p>
                  </a:txBody>
                  <a:tcPr marL="289092" marR="216819" marT="144546" marB="144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967935"/>
                  </a:ext>
                </a:extLst>
              </a:tr>
              <a:tr h="9732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briola"/>
                        </a:rPr>
                        <a:t>“It won’t help me in real life.”</a:t>
                      </a:r>
                    </a:p>
                  </a:txBody>
                  <a:tcPr marL="289092" marR="216819" marT="144546" marB="144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briola"/>
                        </a:rPr>
                        <a:t>RS helps with empathy, decision-making, and understanding people – key for most jobs.</a:t>
                      </a:r>
                    </a:p>
                  </a:txBody>
                  <a:tcPr marL="289092" marR="216819" marT="144546" marB="144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74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0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7B14-CB55-5147-A2D4-83AA13D7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Religious Studies </a:t>
            </a:r>
            <a:r>
              <a:rPr lang="en-GB" dirty="0" err="1"/>
              <a:t>Alevel</a:t>
            </a:r>
            <a:r>
              <a:rPr lang="en-GB" dirty="0"/>
              <a:t> also contains philosophy and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B1267-40D3-14B3-331E-14182763F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488" y="1735667"/>
            <a:ext cx="10178322" cy="125588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Though many will assume that studying philosophy  and ethics will only lead to philosophically related careers, there are so many transferable skills that can be useful to a multitude of professions such as: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46C2B-0B92-0768-155A-48DD042CC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28" y="3184081"/>
            <a:ext cx="2155741" cy="1679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E4E790-ED50-8C40-0A8D-927C422D1322}"/>
              </a:ext>
            </a:extLst>
          </p:cNvPr>
          <p:cNvSpPr txBox="1"/>
          <p:nvPr/>
        </p:nvSpPr>
        <p:spPr>
          <a:xfrm>
            <a:off x="1353978" y="2784223"/>
            <a:ext cx="3835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 thinking skills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Logical reasoning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Analytical skills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ability to structure well reasoned arguments 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solving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Mental dexterity 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Clear and concise writing ability 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Rest each skills</a:t>
            </a:r>
          </a:p>
          <a:p>
            <a:pPr marL="285750" indent="-285750" algn="l">
              <a:buFontTx/>
              <a:buChar char="-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For more info check </a:t>
            </a:r>
            <a:r>
              <a:rPr lang="en-GB" i="1" dirty="0" err="1">
                <a:solidFill>
                  <a:schemeClr val="accent5">
                    <a:lumMod val="75000"/>
                  </a:schemeClr>
                </a:solidFill>
              </a:rPr>
              <a:t>unifrog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 out!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00134-BDB1-753A-E1EA-8FF273F2D265}"/>
              </a:ext>
            </a:extLst>
          </p:cNvPr>
          <p:cNvSpPr txBox="1"/>
          <p:nvPr/>
        </p:nvSpPr>
        <p:spPr>
          <a:xfrm>
            <a:off x="7159984" y="2782296"/>
            <a:ext cx="44816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Philosophy teacher/lecturer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Lawyer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 minister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Historian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Psychotherapist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manager 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Human Resources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MP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Political scientist 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Journalist 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 of films and series’s 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Religious 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leader </a:t>
            </a:r>
          </a:p>
          <a:p>
            <a:pPr marL="285750" indent="-285750" algn="l">
              <a:buFontTx/>
              <a:buChar char="-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6C30-DF69-D2BE-6673-EA6CEE5E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the subject help YOU?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36044-63CB-CD84-FD56-57156AA7D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Helping you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0241-BCCD-EBFF-4D0E-F4C9B0961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2832162"/>
            <a:ext cx="4800600" cy="3073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It enhances your self awareness , encouraging a better understanding of your personal believes, morals and values and motivations. </a:t>
            </a:r>
          </a:p>
          <a:p>
            <a:r>
              <a:rPr lang="en-GB" dirty="0"/>
              <a:t>It develops your ethical decision making skills</a:t>
            </a:r>
          </a:p>
          <a:p>
            <a:r>
              <a:rPr lang="en-GB" dirty="0"/>
              <a:t>It </a:t>
            </a:r>
            <a:r>
              <a:rPr lang="en-GB" dirty="0" err="1"/>
              <a:t>delthens</a:t>
            </a:r>
            <a:r>
              <a:rPr lang="en-GB" dirty="0"/>
              <a:t> your communication and thinking abilities</a:t>
            </a:r>
          </a:p>
          <a:p>
            <a:r>
              <a:rPr lang="en-GB" dirty="0"/>
              <a:t>It can increase your resilience to pursue all challenges life may throw at you!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240D7-73F4-0EBA-519A-6344B4C78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Helping others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857C3-9DF4-0E78-E2C0-73CC68B13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864" y="2977444"/>
            <a:ext cx="4800600" cy="292805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It equips individuals with critical thinking, ethical reasoning and communication skills which are highly beneficial to your community amd your involvement and help in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F6FE-207D-7A6C-4998-37919FDC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spc="200">
                <a:solidFill>
                  <a:schemeClr val="tx2"/>
                </a:solidFill>
                <a:latin typeface="+mj-lt"/>
              </a:rPr>
              <a:t>Who is this?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CAAB5-E854-5852-8F29-E96DC694C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9" y="2286001"/>
            <a:ext cx="3384330" cy="394084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This is the great Jeremy Bentham: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Tx/>
              <a:buChar char="-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A utilitarian 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Tx/>
              <a:buChar char="-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And a founder of UCL ( rich in philosophical history!) 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Tx/>
              <a:buChar char="-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He believes in achieving the most happiness for the most amount of people….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Tx/>
              <a:buChar char="-"/>
            </a:pPr>
            <a:r>
              <a:rPr lang="en-US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Does anyone see any problems with this?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582B4AE-29CA-FA66-8D40-E35A4B9888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4601" b="1"/>
          <a:stretch>
            <a:fillRect/>
          </a:stretch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A5F8E-37A6-F385-D4FE-0DB8C91F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>
                <a:latin typeface="Gabriola"/>
              </a:rPr>
              <a:t>Pathways available by doing RS: </a:t>
            </a:r>
            <a:endParaRPr lang="en-US" sz="4200" dirty="0">
              <a:latin typeface="Gabriola"/>
            </a:endParaRPr>
          </a:p>
          <a:p>
            <a:endParaRPr lang="en-US" sz="4200"/>
          </a:p>
        </p:txBody>
      </p:sp>
      <p:sp>
        <p:nvSpPr>
          <p:cNvPr id="10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ACF203B-88CE-1E8D-5715-82F2ED9EB673}"/>
              </a:ext>
            </a:extLst>
          </p:cNvPr>
          <p:cNvSpPr txBox="1">
            <a:spLocks/>
          </p:cNvSpPr>
          <p:nvPr/>
        </p:nvSpPr>
        <p:spPr>
          <a:xfrm>
            <a:off x="256127" y="2707504"/>
            <a:ext cx="4243589" cy="3958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b="1" u="sng" dirty="0">
                <a:latin typeface="Gabriola"/>
              </a:rPr>
              <a:t>1️⃣ People-Focused Jobs</a:t>
            </a:r>
          </a:p>
          <a:p>
            <a:r>
              <a:rPr lang="en-US" sz="1800" b="1" dirty="0">
                <a:latin typeface="Gabriola"/>
              </a:rPr>
              <a:t>Counsellor</a:t>
            </a:r>
          </a:p>
          <a:p>
            <a:r>
              <a:rPr lang="en-US" sz="1800" b="1" dirty="0">
                <a:latin typeface="Gabriola"/>
              </a:rPr>
              <a:t>Social worker</a:t>
            </a:r>
          </a:p>
          <a:p>
            <a:r>
              <a:rPr lang="en-US" sz="1800" b="1" dirty="0">
                <a:latin typeface="Gabriola"/>
              </a:rPr>
              <a:t>Community support officer</a:t>
            </a:r>
          </a:p>
          <a:p>
            <a:pPr marL="0" indent="0">
              <a:buNone/>
            </a:pPr>
            <a:endParaRPr lang="en-US" sz="1800" b="1" dirty="0">
              <a:latin typeface="Gabriola"/>
            </a:endParaRPr>
          </a:p>
          <a:p>
            <a:pPr marL="0"/>
            <a:r>
              <a:rPr lang="en-US" sz="1800" b="1" u="sng" dirty="0">
                <a:latin typeface="Gabriola"/>
              </a:rPr>
              <a:t>2️⃣ Law &amp; Justice Careers</a:t>
            </a:r>
          </a:p>
          <a:p>
            <a:r>
              <a:rPr lang="en-US" sz="1800" b="1" dirty="0">
                <a:latin typeface="Gabriola"/>
              </a:rPr>
              <a:t>Lawyer or barrister</a:t>
            </a:r>
          </a:p>
          <a:p>
            <a:r>
              <a:rPr lang="en-US" sz="1800" b="1" dirty="0">
                <a:latin typeface="Gabriola"/>
              </a:rPr>
              <a:t>Police officer</a:t>
            </a:r>
          </a:p>
          <a:p>
            <a:r>
              <a:rPr lang="en-US" sz="1800" b="1" dirty="0">
                <a:latin typeface="Gabriola"/>
              </a:rPr>
              <a:t>Civil servant</a:t>
            </a:r>
          </a:p>
          <a:p>
            <a:pPr marL="0"/>
            <a:endParaRPr lang="en-US" sz="600">
              <a:latin typeface="Aptos" panose="020B0004020202020204"/>
            </a:endParaRPr>
          </a:p>
        </p:txBody>
      </p:sp>
      <p:pic>
        <p:nvPicPr>
          <p:cNvPr id="7" name="Picture 6" descr="Year 12 Pathways: Finding the Right Fit for Every Student - Jennifer Oaten  - Santa Maria College">
            <a:extLst>
              <a:ext uri="{FF2B5EF4-FFF2-40B4-BE49-F238E27FC236}">
                <a16:creationId xmlns:a16="http://schemas.microsoft.com/office/drawing/2014/main" id="{76B53AF8-1D55-BB96-D398-1EC18007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92" r="20055" b="-1"/>
          <a:stretch>
            <a:fillRect/>
          </a:stretch>
        </p:blipFill>
        <p:spPr>
          <a:xfrm>
            <a:off x="530579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58B2897-5485-6DDD-5ED3-5C7225F58194}"/>
              </a:ext>
            </a:extLst>
          </p:cNvPr>
          <p:cNvSpPr txBox="1">
            <a:spLocks/>
          </p:cNvSpPr>
          <p:nvPr/>
        </p:nvSpPr>
        <p:spPr>
          <a:xfrm>
            <a:off x="3050126" y="2447597"/>
            <a:ext cx="4243589" cy="3958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900" b="1" u="sng" dirty="0">
              <a:latin typeface="Gabriola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3️⃣ </a:t>
            </a:r>
            <a:r>
              <a:rPr lang="en-US" sz="1800" b="1" u="sng" dirty="0">
                <a:latin typeface="Gabriola"/>
              </a:rPr>
              <a:t>Education Careers</a:t>
            </a:r>
            <a:endParaRPr lang="en-US" dirty="0"/>
          </a:p>
          <a:p>
            <a:r>
              <a:rPr lang="en-US" sz="1800" b="1" dirty="0">
                <a:latin typeface="Gabriola"/>
              </a:rPr>
              <a:t>RE teacher</a:t>
            </a:r>
          </a:p>
          <a:p>
            <a:r>
              <a:rPr lang="en-US" sz="1800" b="1" dirty="0">
                <a:latin typeface="Gabriola"/>
              </a:rPr>
              <a:t>School chaplain</a:t>
            </a:r>
          </a:p>
          <a:p>
            <a:r>
              <a:rPr lang="en-US" sz="1800" b="1" dirty="0">
                <a:latin typeface="Gabriola"/>
              </a:rPr>
              <a:t>Museum educator</a:t>
            </a:r>
          </a:p>
          <a:p>
            <a:r>
              <a:rPr lang="en-US" sz="1800" b="1" dirty="0">
                <a:latin typeface="Gabriola"/>
              </a:rPr>
              <a:t>University lecturer </a:t>
            </a:r>
          </a:p>
          <a:p>
            <a:pPr marL="0" indent="0">
              <a:buNone/>
            </a:pPr>
            <a:endParaRPr lang="en-US" sz="1800" b="1" dirty="0">
              <a:latin typeface="Gabriola"/>
            </a:endParaRPr>
          </a:p>
          <a:p>
            <a:pPr marL="0"/>
            <a:r>
              <a:rPr lang="en-US" sz="1800" b="1" u="sng" dirty="0">
                <a:latin typeface="Gabriola"/>
              </a:rPr>
              <a:t>4️⃣ Media &amp; Culture</a:t>
            </a:r>
          </a:p>
          <a:p>
            <a:r>
              <a:rPr lang="en-US" sz="1800" b="1" dirty="0">
                <a:latin typeface="Gabriola"/>
              </a:rPr>
              <a:t>Journalist</a:t>
            </a:r>
          </a:p>
          <a:p>
            <a:r>
              <a:rPr lang="en-US" sz="1800" b="1" dirty="0">
                <a:latin typeface="Gabriola"/>
              </a:rPr>
              <a:t>Writer or blogger</a:t>
            </a:r>
          </a:p>
          <a:p>
            <a:pPr marL="0"/>
            <a:endParaRPr lang="en-US" sz="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2F7F2-AA8E-7756-8366-1B460568B9A2}"/>
              </a:ext>
            </a:extLst>
          </p:cNvPr>
          <p:cNvSpPr txBox="1"/>
          <p:nvPr/>
        </p:nvSpPr>
        <p:spPr>
          <a:xfrm>
            <a:off x="7141535" y="691116"/>
            <a:ext cx="434753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GB" b="1" dirty="0">
                <a:latin typeface="Gabriola"/>
                <a:ea typeface="+mn-lt"/>
                <a:cs typeface="+mn-lt"/>
              </a:rPr>
              <a:t>Theology &amp; Philosophy graduates have one of the highest employment rates in roles that require strong reasoning and people skills.</a:t>
            </a:r>
          </a:p>
          <a:p>
            <a:pPr marL="285750" indent="-285750">
              <a:buFont typeface="Calibri"/>
              <a:buChar char="-"/>
            </a:pPr>
            <a:r>
              <a:rPr lang="en-GB" b="1" dirty="0">
                <a:latin typeface="Gabriola"/>
                <a:ea typeface="+mn-lt"/>
                <a:cs typeface="+mn-lt"/>
              </a:rPr>
              <a:t>Over 90% of Theology &amp; Philosophy grads are employed or in further study within 6 months of graduating </a:t>
            </a:r>
            <a:endParaRPr lang="en-GB" b="1" dirty="0">
              <a:latin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166886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F8C46-E921-78B5-B944-435C9472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abriola"/>
              </a:rPr>
              <a:t>Real people, Real Careers in RS....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91CFE-E10A-A0F3-F164-A316A3D42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👤 </a:t>
            </a:r>
            <a:r>
              <a:rPr lang="en-GB" b="1" dirty="0">
                <a:latin typeface="Gabriola"/>
              </a:rPr>
              <a:t>Martin Luther King Jr. – Civil Rights Leader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 dirty="0">
                <a:latin typeface="Gabriola"/>
              </a:rPr>
              <a:t>Studied theology and ethics 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 dirty="0">
                <a:latin typeface="Gabriola"/>
              </a:rPr>
              <a:t>Used his faith and moral reasoning to fight injustice </a:t>
            </a:r>
          </a:p>
          <a:p>
            <a:pPr marL="0" indent="0">
              <a:buNone/>
            </a:pPr>
            <a:endParaRPr lang="en-GB" b="1" dirty="0">
              <a:latin typeface="Gabriola"/>
            </a:endParaRPr>
          </a:p>
          <a:p>
            <a:pPr>
              <a:buNone/>
            </a:pPr>
            <a:r>
              <a:rPr lang="en-GB" dirty="0">
                <a:latin typeface="Gabriola"/>
              </a:rPr>
              <a:t>👤 </a:t>
            </a:r>
            <a:r>
              <a:rPr lang="en-GB" b="1" dirty="0">
                <a:latin typeface="Gabriola"/>
              </a:rPr>
              <a:t>Nihal </a:t>
            </a:r>
            <a:r>
              <a:rPr lang="en-GB" b="1" err="1">
                <a:latin typeface="Gabriola"/>
              </a:rPr>
              <a:t>Arthanayake</a:t>
            </a:r>
            <a:r>
              <a:rPr lang="en-GB" b="1" dirty="0">
                <a:latin typeface="Gabriola"/>
              </a:rPr>
              <a:t> – BBC Radio Presenter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 dirty="0">
                <a:latin typeface="Gabriola"/>
              </a:rPr>
              <a:t>Studied religion and Philosophy at University 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 dirty="0">
                <a:latin typeface="Gabriola"/>
              </a:rPr>
              <a:t>Talks about culture, belief and ethics on national radio </a:t>
            </a:r>
          </a:p>
          <a:p>
            <a:pPr>
              <a:buFont typeface="Calibri"/>
              <a:buChar char="-"/>
            </a:pPr>
            <a:endParaRPr lang="en-GB" dirty="0">
              <a:latin typeface="Gabriola"/>
            </a:endParaRPr>
          </a:p>
          <a:p>
            <a:pPr marL="0" indent="0">
              <a:buNone/>
            </a:pPr>
            <a:r>
              <a:rPr lang="en-GB" dirty="0">
                <a:latin typeface="Gabriola"/>
              </a:rPr>
              <a:t>👤 </a:t>
            </a:r>
            <a:r>
              <a:rPr lang="en-GB" b="1" dirty="0">
                <a:latin typeface="Gabriola"/>
              </a:rPr>
              <a:t>Baroness Sayeeda Warsi – Politician &amp; Human Rights Advocate</a:t>
            </a:r>
          </a:p>
          <a:p>
            <a:pPr>
              <a:buFont typeface="Calibri"/>
              <a:buChar char="-"/>
            </a:pPr>
            <a:r>
              <a:rPr lang="en-GB" dirty="0">
                <a:latin typeface="Gabriola"/>
              </a:rPr>
              <a:t>Combines religious values and law</a:t>
            </a:r>
          </a:p>
          <a:p>
            <a:pPr>
              <a:buFont typeface="Calibri"/>
              <a:buChar char="-"/>
            </a:pPr>
            <a:r>
              <a:rPr lang="en-GB" dirty="0">
                <a:latin typeface="Gabriola"/>
              </a:rPr>
              <a:t>Fights for justice, human dignity and interfaith dialogue </a:t>
            </a:r>
          </a:p>
          <a:p>
            <a:pPr>
              <a:buFont typeface="Calibri" panose="020B0604020202020204" pitchFamily="34" charset="0"/>
              <a:buChar char="-"/>
            </a:pPr>
            <a:endParaRPr lang="en-GB" b="1" dirty="0"/>
          </a:p>
          <a:p>
            <a:pPr>
              <a:buFont typeface="Calibri" panose="020B0604020202020204" pitchFamily="34" charset="0"/>
              <a:buChar char="-"/>
            </a:pPr>
            <a:endParaRPr lang="en-US"/>
          </a:p>
          <a:p>
            <a:pPr marL="0" indent="0">
              <a:buNone/>
            </a:pPr>
            <a:endParaRPr lang="en-GB" dirty="0"/>
          </a:p>
          <a:p>
            <a:pPr>
              <a:buFont typeface="Calibri" panose="020B0604020202020204" pitchFamily="34" charset="0"/>
              <a:buChar char="-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BCB93-7BFB-F9AF-B255-1FB8D8972C8D}"/>
              </a:ext>
            </a:extLst>
          </p:cNvPr>
          <p:cNvSpPr txBox="1"/>
          <p:nvPr/>
        </p:nvSpPr>
        <p:spPr>
          <a:xfrm>
            <a:off x="8573781" y="228402"/>
            <a:ext cx="320158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Gabriola"/>
              </a:rPr>
              <a:t>All these people are examples of how Religious Studies has shaped them – by giving them the tools to think deeply, speak boldly and lead with purpose. </a:t>
            </a:r>
          </a:p>
        </p:txBody>
      </p:sp>
    </p:spTree>
    <p:extLst>
      <p:ext uri="{BB962C8B-B14F-4D97-AF65-F5344CB8AC3E}">
        <p14:creationId xmlns:p14="http://schemas.microsoft.com/office/powerpoint/2010/main" val="343760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E597B103C0F43AA22D00DCE369E12" ma:contentTypeVersion="14" ma:contentTypeDescription="Create a new document." ma:contentTypeScope="" ma:versionID="0bd3a70b71a35a74ea031a8394999ff0">
  <xsd:schema xmlns:xsd="http://www.w3.org/2001/XMLSchema" xmlns:xs="http://www.w3.org/2001/XMLSchema" xmlns:p="http://schemas.microsoft.com/office/2006/metadata/properties" xmlns:ns2="cbd9173d-9a18-44a4-a28b-c956d4906663" xmlns:ns3="c78ccfb0-385d-4dde-9a74-81b2c95c459b" targetNamespace="http://schemas.microsoft.com/office/2006/metadata/properties" ma:root="true" ma:fieldsID="a8639f5441c161b6f5a59bf5ec04200c" ns2:_="" ns3:_="">
    <xsd:import namespace="cbd9173d-9a18-44a4-a28b-c956d4906663"/>
    <xsd:import namespace="c78ccfb0-385d-4dde-9a74-81b2c95c45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9173d-9a18-44a4-a28b-c956d49066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ccfb0-385d-4dde-9a74-81b2c95c4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CDFC81-E2AD-48AF-B72A-3805E73D1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d9173d-9a18-44a4-a28b-c956d4906663"/>
    <ds:schemaRef ds:uri="c78ccfb0-385d-4dde-9a74-81b2c95c45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EF0E3B-92BB-486D-A826-D2F24B3235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55C2B1-260C-4059-8623-F4333B89567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c78ccfb0-385d-4dde-9a74-81b2c95c459b"/>
    <ds:schemaRef ds:uri="http://schemas.microsoft.com/office/infopath/2007/PartnerControls"/>
    <ds:schemaRef ds:uri="cbd9173d-9a18-44a4-a28b-c956d490666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1081</Words>
  <Application>Microsoft Office PowerPoint</Application>
  <PresentationFormat>Widescreen</PresentationFormat>
  <Paragraphs>146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Why Study Religious Studies?</vt:lpstr>
      <vt:lpstr>PowerPoint Presentation</vt:lpstr>
      <vt:lpstr>PowerPoint Presentation</vt:lpstr>
      <vt:lpstr>Religious Studies Alevel also contains philosophy and ethics</vt:lpstr>
      <vt:lpstr>How does the subject help YOU?</vt:lpstr>
      <vt:lpstr>Who is this?</vt:lpstr>
      <vt:lpstr>Pathways available by doing RS:  </vt:lpstr>
      <vt:lpstr>Real people, Real Careers in RS....</vt:lpstr>
      <vt:lpstr>What grades do you need?</vt:lpstr>
      <vt:lpstr>How RS Prepares You for what Employees want: </vt:lpstr>
      <vt:lpstr>Why this subject matters?</vt:lpstr>
      <vt:lpstr>Some useful Unifrog links 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Ms M. Johnstone</cp:lastModifiedBy>
  <cp:revision>687</cp:revision>
  <dcterms:created xsi:type="dcterms:W3CDTF">2025-07-07T15:55:04Z</dcterms:created>
  <dcterms:modified xsi:type="dcterms:W3CDTF">2025-12-04T11:36:32Z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0x010100B84E597B103C0F43AA22D00DCE369E12</vt:lpwstr>
  </property>
</Properties>
</file>