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7" r:id="rId1"/>
  </p:sldMasterIdLst>
  <p:notesMasterIdLst>
    <p:notesMasterId r:id="rId9"/>
  </p:notesMasterIdLst>
  <p:sldIdLst>
    <p:sldId id="256" r:id="rId2"/>
    <p:sldId id="272" r:id="rId3"/>
    <p:sldId id="273" r:id="rId4"/>
    <p:sldId id="274" r:id="rId5"/>
    <p:sldId id="276" r:id="rId6"/>
    <p:sldId id="275" r:id="rId7"/>
    <p:sldId id="277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108" y="6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3F64B2A-9B0E-497D-8728-02F73A7CC8AF}" type="datetimeFigureOut">
              <a:rPr lang="en-GB" smtClean="0"/>
              <a:t>03/12/2025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164312D-F6BA-4F5A-A21E-FC44CB63A0B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49658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bbc.co.uk/bitesize/tags/zfmnwty/jobs-that-use-english-and-drama/4" TargetMode="External"/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lvl="0" indent="0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None/>
            </a:pPr>
            <a:r>
              <a:rPr lang="en-GB" sz="1200" u="sng" dirty="0">
                <a:solidFill>
                  <a:srgbClr val="0563C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3"/>
              </a:rPr>
              <a:t>Jobs that use English &amp; Drama</a:t>
            </a:r>
            <a:r>
              <a:rPr lang="en-GB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BBC Bitesize Careers: https://</a:t>
            </a:r>
            <a:r>
              <a:rPr lang="en-GB" sz="1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www.bbc.co.uk</a:t>
            </a:r>
            <a:r>
              <a:rPr lang="en-GB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/bitesize/tags/</a:t>
            </a:r>
            <a:r>
              <a:rPr lang="en-GB" sz="1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zfmnwty</a:t>
            </a:r>
            <a:r>
              <a:rPr lang="en-GB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/jobs-that-use-</a:t>
            </a:r>
            <a:r>
              <a:rPr lang="en-GB" sz="1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english</a:t>
            </a:r>
            <a:r>
              <a:rPr lang="en-GB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-and-drama/4</a:t>
            </a:r>
          </a:p>
          <a:p>
            <a:pPr marL="0" lvl="0" indent="0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None/>
            </a:pPr>
            <a:endParaRPr lang="en-GB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None/>
            </a:pPr>
            <a:r>
              <a:rPr lang="en-GB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Activity Ideas:</a:t>
            </a:r>
          </a:p>
          <a:p>
            <a:pPr marL="0" lvl="0" indent="0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None/>
            </a:pPr>
            <a:r>
              <a:rPr lang="en-GB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Ahead of revealing content of slide, encourage students to think about as many roles linked to your subject as they can in pairs/groups</a:t>
            </a:r>
          </a:p>
          <a:p>
            <a:pPr marL="0" lvl="0" indent="0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None/>
            </a:pPr>
            <a:r>
              <a:rPr lang="en-GB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Encourage students to engage with specific videos/profiles or direct students to specific roles/careers to predict, research and reflect on:</a:t>
            </a:r>
          </a:p>
          <a:p>
            <a:pPr marL="171450" lvl="0" indent="-17145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GB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Pathways</a:t>
            </a:r>
          </a:p>
          <a:p>
            <a:pPr marL="171450" lvl="0" indent="-17145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GB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Essential Skills</a:t>
            </a:r>
          </a:p>
          <a:p>
            <a:pPr marL="171450" lvl="0" indent="-17145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GB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Wages/Work Conditions</a:t>
            </a:r>
          </a:p>
          <a:p>
            <a:pPr marL="171450" lvl="0" indent="-17145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GB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Why they might like/not like that role?</a:t>
            </a:r>
          </a:p>
          <a:p>
            <a:pPr marL="0" lvl="0" indent="0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None/>
            </a:pPr>
            <a:endParaRPr lang="en-GB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None/>
            </a:pPr>
            <a:endParaRPr lang="en-GB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endParaRPr lang="en-GB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427FA38-E476-468F-BBCA-7E6E019007F0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517178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BB274D-3D5D-6B83-5C15-F9109319D06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B5F1730-2F13-7A29-F2D4-BD7A5905AE5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FF7F31C-025C-882C-4465-E6C58ECAAB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BEF69-C8B2-43DF-A181-56E854F83CBE}" type="datetimeFigureOut">
              <a:rPr lang="en-GB" smtClean="0"/>
              <a:t>03/12/2025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86412FB-E1AA-BD52-2D35-3752C40B01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2B8AD12-4968-7121-F1C3-E771936268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515E0-00DA-41EB-A3E9-D9CF3DF7B83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182491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03BB1F-92EF-1534-34F5-9953012033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7046DEE-9BE7-2157-41FF-80B8297E30A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6593FA-F43C-3170-9510-18C86F277D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BEF69-C8B2-43DF-A181-56E854F83CBE}" type="datetimeFigureOut">
              <a:rPr lang="en-GB" smtClean="0"/>
              <a:t>03/12/2025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6E43FE-5930-0E11-DAF2-82AD7386D4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6921BB-4246-C704-EBA2-99FB4F39C3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515E0-00DA-41EB-A3E9-D9CF3DF7B83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140794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4E62FF8-9781-6EDC-4FB0-59E32690D4B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637E4C3-CA3E-43B0-7FB1-B8541E0F8AC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4173291-8951-6CB3-DA29-0E388528CB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BEF69-C8B2-43DF-A181-56E854F83CBE}" type="datetimeFigureOut">
              <a:rPr lang="en-GB" smtClean="0"/>
              <a:t>03/12/2025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C79680-9205-E853-3F8C-22C8BF08C7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A8757D-F348-C017-FAE0-6036F182E8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515E0-00DA-41EB-A3E9-D9CF3DF7B83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0823699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bg>
      <p:bgPr>
        <a:solidFill>
          <a:schemeClr val="bg2">
            <a:alpha val="1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610905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506B17-2AE3-FF08-A839-A47321AD30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9097EC-AD97-633B-868C-D6C43F7A69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8E4144E-F195-5B14-A27F-0B3C10A4C7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BEF69-C8B2-43DF-A181-56E854F83CBE}" type="datetimeFigureOut">
              <a:rPr lang="en-GB" smtClean="0"/>
              <a:t>03/12/2025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8AD6584-DC3B-9231-F481-50D703B840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BDBB0D0-01C3-B29D-0C17-6D322CF7E3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515E0-00DA-41EB-A3E9-D9CF3DF7B83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828860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10647E-4B4C-000D-6DD5-97B3BDA5E1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65B5D92-FF6F-2D3F-F7A2-B550C0A2B77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C64DDA-93BF-3617-4796-1741E8FEBB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BEF69-C8B2-43DF-A181-56E854F83CBE}" type="datetimeFigureOut">
              <a:rPr lang="en-GB" smtClean="0"/>
              <a:t>03/12/2025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6E4B52D-A40C-69F6-4201-84B2BFE078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973B90C-B6F9-821B-B4FC-06F960A899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515E0-00DA-41EB-A3E9-D9CF3DF7B83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527915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E2C617-8E4B-1817-C270-3316E139E1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9C93C3-480A-4CA1-9ED4-BE3C682AEA4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1830A12-E020-6E7C-99F4-CC818EB3C56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F2D95D0-DB94-CA34-09DA-428D90BB00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BEF69-C8B2-43DF-A181-56E854F83CBE}" type="datetimeFigureOut">
              <a:rPr lang="en-GB" smtClean="0"/>
              <a:t>03/12/2025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B816AFD-7E51-3655-6961-EC6A09C118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F99DA73-6623-3AF7-A166-193D6C1F2C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515E0-00DA-41EB-A3E9-D9CF3DF7B83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158856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24FA65-0651-B8B9-5F9B-1C2A36186F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CE4B234-C357-2096-143B-53A9168EAF9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0610062-39C5-92E3-FC39-43C9E1120DE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626D141-D796-8FE8-02CA-23105F5A3FE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577CA3B-C7FE-B942-2E81-1F62A88ED56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86CDC87-2B65-D89C-B9E5-2F1614A5B5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BEF69-C8B2-43DF-A181-56E854F83CBE}" type="datetimeFigureOut">
              <a:rPr lang="en-GB" smtClean="0"/>
              <a:t>03/12/2025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4F92BCF-91B4-757B-EDA5-FE23C955A6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002917A-9FF5-0E19-93F6-90454F4DA1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515E0-00DA-41EB-A3E9-D9CF3DF7B83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768831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D792AC-92BB-9B4D-E7EC-DD30527E05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13623EE-DE19-4188-D83C-CD916B643F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BEF69-C8B2-43DF-A181-56E854F83CBE}" type="datetimeFigureOut">
              <a:rPr lang="en-GB" smtClean="0"/>
              <a:t>03/12/2025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B319E57-B45E-13D1-C265-786E253007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27DB419-40E4-B955-72C6-5859F11286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515E0-00DA-41EB-A3E9-D9CF3DF7B83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613946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6C667E6-D20B-F396-CEEA-33848F1A8A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BEF69-C8B2-43DF-A181-56E854F83CBE}" type="datetimeFigureOut">
              <a:rPr lang="en-GB" smtClean="0"/>
              <a:t>03/12/2025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732FA89-9755-C636-2BDD-1A6C176E46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62D3BF8-687C-3B40-566E-B2978AD18E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515E0-00DA-41EB-A3E9-D9CF3DF7B83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116818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350F0A-BD17-4B0E-9EE8-66D2C2EC4C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3B0E18-A9DD-A2F5-3E32-4B0385A5A7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F9EAEA9-7C3E-3DBD-2B53-5A008F22468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39D6044-DA0A-0FBB-5460-29F5241963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BEF69-C8B2-43DF-A181-56E854F83CBE}" type="datetimeFigureOut">
              <a:rPr lang="en-GB" smtClean="0"/>
              <a:t>03/12/2025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B4D7793-22A9-ED15-2B95-083045DDC0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845C4F8-FB07-20BD-B0F2-0DFAC3DA6F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515E0-00DA-41EB-A3E9-D9CF3DF7B83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800006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612339-59FD-BC2E-FE54-F533CD05F5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FC0953C-F32C-3FA0-9640-3C815F4A1A8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C151EC0-4C70-C342-D2A8-2F7BA15168D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6E62608-7859-7D1F-E7A6-8BBE74B5D9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BEF69-C8B2-43DF-A181-56E854F83CBE}" type="datetimeFigureOut">
              <a:rPr lang="en-GB" smtClean="0"/>
              <a:t>03/12/2025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0F148EF-335F-7A4B-6C24-4190218FBF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A33D645-B25E-3441-FBBA-D78BA75600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515E0-00DA-41EB-A3E9-D9CF3DF7B83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082683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D4F6EE2-3293-DEDB-14F5-B4269952D4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E8FAE00-672C-C1B4-82EA-87E65B5C910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CF737B2-3680-EBA6-7D1A-B7843DB19E9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7CBEF69-C8B2-43DF-A181-56E854F83CBE}" type="datetimeFigureOut">
              <a:rPr lang="en-GB" smtClean="0"/>
              <a:t>03/12/2025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BA40BC9-8391-4EF0-010F-BFE8AE1FAC6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C3EDE7B-90F4-0075-26BE-4FA2E46AADD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58515E0-00DA-41EB-A3E9-D9CF3DF7B83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535198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  <p:sldLayoutId id="2147483699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jpeg"/><Relationship Id="rId3" Type="http://schemas.openxmlformats.org/officeDocument/2006/relationships/image" Target="../media/image1.jpeg"/><Relationship Id="rId7" Type="http://schemas.openxmlformats.org/officeDocument/2006/relationships/hyperlink" Target="https://www.bbc.co.uk/bitesize/articles/zbddcqt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6" Type="http://schemas.openxmlformats.org/officeDocument/2006/relationships/hyperlink" Target="https://www.bbc.co.uk/bitesize/articles/zkggf4j" TargetMode="External"/><Relationship Id="rId5" Type="http://schemas.openxmlformats.org/officeDocument/2006/relationships/hyperlink" Target="https://www.bbc.co.uk/bitesize/tags/zfmnwty/jobs-that-use-english-and-drama/4" TargetMode="External"/><Relationship Id="rId4" Type="http://schemas.openxmlformats.org/officeDocument/2006/relationships/image" Target="../media/image2.jpeg"/><Relationship Id="rId9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bbc.co.uk/bitesize/tags/zfmnwty/jobs-that-use-english-and-drama/4" TargetMode="External"/><Relationship Id="rId3" Type="http://schemas.openxmlformats.org/officeDocument/2006/relationships/hyperlink" Target="https://www.bbc.co.uk/bitesize/articles/zv6knrd" TargetMode="External"/><Relationship Id="rId7" Type="http://schemas.openxmlformats.org/officeDocument/2006/relationships/image" Target="../media/image7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jpeg"/><Relationship Id="rId5" Type="http://schemas.openxmlformats.org/officeDocument/2006/relationships/hyperlink" Target="https://www.bbc.co.uk/bitesize/articles/zbgc6v4" TargetMode="External"/><Relationship Id="rId4" Type="http://schemas.openxmlformats.org/officeDocument/2006/relationships/hyperlink" Target="https://www.bbc.co.uk/bitesize/articles/zvts7nb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tlevels.gov.uk/students/subjects/education" TargetMode="External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png"/><Relationship Id="rId4" Type="http://schemas.openxmlformats.org/officeDocument/2006/relationships/image" Target="../media/image9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jpe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hyperlink" Target="https://hub.skillsbuilder.org/resources/browse/short-lesson/listening/step-8/step-9/step-10/" TargetMode="External"/><Relationship Id="rId13" Type="http://schemas.openxmlformats.org/officeDocument/2006/relationships/image" Target="../media/image14.png"/><Relationship Id="rId3" Type="http://schemas.openxmlformats.org/officeDocument/2006/relationships/hyperlink" Target="https://hub.skillsbuilder.org/resources/speaking-overview/" TargetMode="External"/><Relationship Id="rId7" Type="http://schemas.openxmlformats.org/officeDocument/2006/relationships/hyperlink" Target="https://hub.skillsbuilder.org/resources/browse/short-lesson/listening/step-6/step-7/step-8/" TargetMode="External"/><Relationship Id="rId12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hub.skillsbuilder.org/resources/listening-overview/" TargetMode="External"/><Relationship Id="rId11" Type="http://schemas.openxmlformats.org/officeDocument/2006/relationships/hyperlink" Target="https://hub.skillsbuilder.org/resources/browse/short-lesson/aiming-high/step-8/step-9/step-10/" TargetMode="External"/><Relationship Id="rId5" Type="http://schemas.openxmlformats.org/officeDocument/2006/relationships/hyperlink" Target="https://hub.skillsbuilder.org/resources/browse/short-lesson/speaking/step-8/step-9/step-10/" TargetMode="External"/><Relationship Id="rId10" Type="http://schemas.openxmlformats.org/officeDocument/2006/relationships/hyperlink" Target="https://hub.skillsbuilder.org/resources/browse/short-lesson/aiming-high/step-6/step-7/step-8/" TargetMode="External"/><Relationship Id="rId4" Type="http://schemas.openxmlformats.org/officeDocument/2006/relationships/hyperlink" Target="https://hub.skillsbuilder.org/resources/browse/short-lesson/speaking/step-6/step-7/step-8/" TargetMode="External"/><Relationship Id="rId9" Type="http://schemas.openxmlformats.org/officeDocument/2006/relationships/hyperlink" Target="https://hub.skillsbuilder.org/resources/aiming-high-overview/" TargetMode="External"/><Relationship Id="rId14" Type="http://schemas.openxmlformats.org/officeDocument/2006/relationships/image" Target="../media/image1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10000"/>
            <a:lumOff val="9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32689D-688E-8B5B-8DBB-7DBB5DDC258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93A0A98-1F38-A126-6D98-54E87B25D78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Freeform 20">
            <a:extLst>
              <a:ext uri="{FF2B5EF4-FFF2-40B4-BE49-F238E27FC236}">
                <a16:creationId xmlns:a16="http://schemas.microsoft.com/office/drawing/2014/main" id="{1D73A519-A23F-760E-61D8-05631E649C61}"/>
              </a:ext>
            </a:extLst>
          </p:cNvPr>
          <p:cNvSpPr/>
          <p:nvPr/>
        </p:nvSpPr>
        <p:spPr>
          <a:xfrm>
            <a:off x="6197490" y="393699"/>
            <a:ext cx="6795247" cy="5814595"/>
          </a:xfrm>
          <a:custGeom>
            <a:avLst/>
            <a:gdLst>
              <a:gd name="connsiteX0" fmla="*/ 0 w 6750803"/>
              <a:gd name="connsiteY0" fmla="*/ 0 h 4940969"/>
              <a:gd name="connsiteX1" fmla="*/ 3898231 w 6750803"/>
              <a:gd name="connsiteY1" fmla="*/ 352927 h 4940969"/>
              <a:gd name="connsiteX2" fmla="*/ 5165558 w 6750803"/>
              <a:gd name="connsiteY2" fmla="*/ 786063 h 4940969"/>
              <a:gd name="connsiteX3" fmla="*/ 3673642 w 6750803"/>
              <a:gd name="connsiteY3" fmla="*/ 1941095 h 4940969"/>
              <a:gd name="connsiteX4" fmla="*/ 1026695 w 6750803"/>
              <a:gd name="connsiteY4" fmla="*/ 2213811 h 4940969"/>
              <a:gd name="connsiteX5" fmla="*/ 368968 w 6750803"/>
              <a:gd name="connsiteY5" fmla="*/ 3224463 h 4940969"/>
              <a:gd name="connsiteX6" fmla="*/ 2454442 w 6750803"/>
              <a:gd name="connsiteY6" fmla="*/ 3545306 h 4940969"/>
              <a:gd name="connsiteX7" fmla="*/ 4283242 w 6750803"/>
              <a:gd name="connsiteY7" fmla="*/ 3785937 h 4940969"/>
              <a:gd name="connsiteX8" fmla="*/ 3160295 w 6750803"/>
              <a:gd name="connsiteY8" fmla="*/ 4443663 h 4940969"/>
              <a:gd name="connsiteX9" fmla="*/ 6304547 w 6750803"/>
              <a:gd name="connsiteY9" fmla="*/ 4844716 h 4940969"/>
              <a:gd name="connsiteX10" fmla="*/ 6657474 w 6750803"/>
              <a:gd name="connsiteY10" fmla="*/ 4940969 h 49409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6750803" h="4940969">
                <a:moveTo>
                  <a:pt x="0" y="0"/>
                </a:moveTo>
                <a:cubicBezTo>
                  <a:pt x="1518652" y="110958"/>
                  <a:pt x="3037305" y="221917"/>
                  <a:pt x="3898231" y="352927"/>
                </a:cubicBezTo>
                <a:cubicBezTo>
                  <a:pt x="4759157" y="483937"/>
                  <a:pt x="5202990" y="521368"/>
                  <a:pt x="5165558" y="786063"/>
                </a:cubicBezTo>
                <a:cubicBezTo>
                  <a:pt x="5128127" y="1050758"/>
                  <a:pt x="4363452" y="1703137"/>
                  <a:pt x="3673642" y="1941095"/>
                </a:cubicBezTo>
                <a:cubicBezTo>
                  <a:pt x="2983832" y="2179053"/>
                  <a:pt x="1577474" y="1999916"/>
                  <a:pt x="1026695" y="2213811"/>
                </a:cubicBezTo>
                <a:cubicBezTo>
                  <a:pt x="475916" y="2427706"/>
                  <a:pt x="131010" y="3002547"/>
                  <a:pt x="368968" y="3224463"/>
                </a:cubicBezTo>
                <a:cubicBezTo>
                  <a:pt x="606926" y="3446379"/>
                  <a:pt x="1802063" y="3451727"/>
                  <a:pt x="2454442" y="3545306"/>
                </a:cubicBezTo>
                <a:cubicBezTo>
                  <a:pt x="3106821" y="3638885"/>
                  <a:pt x="4165600" y="3636211"/>
                  <a:pt x="4283242" y="3785937"/>
                </a:cubicBezTo>
                <a:cubicBezTo>
                  <a:pt x="4400884" y="3935663"/>
                  <a:pt x="2823411" y="4267200"/>
                  <a:pt x="3160295" y="4443663"/>
                </a:cubicBezTo>
                <a:cubicBezTo>
                  <a:pt x="3497179" y="4620126"/>
                  <a:pt x="5721684" y="4761832"/>
                  <a:pt x="6304547" y="4844716"/>
                </a:cubicBezTo>
                <a:cubicBezTo>
                  <a:pt x="6887410" y="4927600"/>
                  <a:pt x="6772442" y="4934284"/>
                  <a:pt x="6657474" y="4940969"/>
                </a:cubicBezTo>
              </a:path>
            </a:pathLst>
          </a:custGeom>
          <a:noFill/>
          <a:ln w="50800">
            <a:solidFill>
              <a:srgbClr val="006992">
                <a:alpha val="30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3EBB090-7FFF-6FA7-91E2-1A59F99D845A}"/>
              </a:ext>
            </a:extLst>
          </p:cNvPr>
          <p:cNvSpPr txBox="1"/>
          <p:nvPr/>
        </p:nvSpPr>
        <p:spPr>
          <a:xfrm>
            <a:off x="111177" y="25598"/>
            <a:ext cx="608631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>
                <a:solidFill>
                  <a:schemeClr val="tx2"/>
                </a:solidFill>
              </a:rPr>
              <a:t>Why English matters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B36FBCB-C09B-BD01-BE38-4C73CBC0DF95}"/>
              </a:ext>
            </a:extLst>
          </p:cNvPr>
          <p:cNvSpPr txBox="1"/>
          <p:nvPr/>
        </p:nvSpPr>
        <p:spPr>
          <a:xfrm>
            <a:off x="375698" y="1355398"/>
            <a:ext cx="4811204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b="1" dirty="0">
                <a:solidFill>
                  <a:schemeClr val="accent2"/>
                </a:solidFill>
              </a:rPr>
              <a:t>Have you ever considered where studying English can take you? </a:t>
            </a:r>
          </a:p>
          <a:p>
            <a:endParaRPr lang="en-GB" sz="3200" dirty="0">
              <a:solidFill>
                <a:schemeClr val="accent2"/>
              </a:solidFill>
            </a:endParaRPr>
          </a:p>
          <a:p>
            <a:r>
              <a:rPr lang="en-GB" sz="2400" dirty="0">
                <a:solidFill>
                  <a:schemeClr val="tx2"/>
                </a:solidFill>
              </a:rPr>
              <a:t>Today, we’ll be exploring some of </a:t>
            </a:r>
            <a:br>
              <a:rPr lang="en-GB" sz="2400" dirty="0">
                <a:solidFill>
                  <a:schemeClr val="tx2"/>
                </a:solidFill>
              </a:rPr>
            </a:br>
            <a:r>
              <a:rPr lang="en-GB" sz="2400" dirty="0">
                <a:solidFill>
                  <a:schemeClr val="tx2"/>
                </a:solidFill>
              </a:rPr>
              <a:t>the career opportunities that are available to you, as well as the various pathways you can take to get there.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8B1D9BA-BB65-B7AC-D9E2-9DA77700612C}"/>
              </a:ext>
            </a:extLst>
          </p:cNvPr>
          <p:cNvSpPr txBox="1"/>
          <p:nvPr/>
        </p:nvSpPr>
        <p:spPr>
          <a:xfrm>
            <a:off x="6385339" y="737516"/>
            <a:ext cx="1604207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dirty="0">
                <a:solidFill>
                  <a:schemeClr val="tx2"/>
                </a:solidFill>
              </a:rPr>
              <a:t>What careers can you think of that use English?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2972808-100C-1DE9-F3FC-5CA5068E623F}"/>
              </a:ext>
            </a:extLst>
          </p:cNvPr>
          <p:cNvSpPr txBox="1"/>
          <p:nvPr/>
        </p:nvSpPr>
        <p:spPr>
          <a:xfrm>
            <a:off x="9758947" y="2485389"/>
            <a:ext cx="189297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dirty="0">
                <a:solidFill>
                  <a:schemeClr val="tx2"/>
                </a:solidFill>
              </a:rPr>
              <a:t>What do you think these roles involve (daily task, etc.)?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81CA0E1-AFC3-14F9-6E67-44C57C80B8F4}"/>
              </a:ext>
            </a:extLst>
          </p:cNvPr>
          <p:cNvSpPr txBox="1"/>
          <p:nvPr/>
        </p:nvSpPr>
        <p:spPr>
          <a:xfrm>
            <a:off x="6641343" y="4797045"/>
            <a:ext cx="176463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dirty="0">
                <a:solidFill>
                  <a:schemeClr val="tx2"/>
                </a:solidFill>
              </a:rPr>
              <a:t>What skills do you think you might need for these roles?</a:t>
            </a:r>
          </a:p>
        </p:txBody>
      </p:sp>
    </p:spTree>
    <p:extLst>
      <p:ext uri="{BB962C8B-B14F-4D97-AF65-F5344CB8AC3E}">
        <p14:creationId xmlns:p14="http://schemas.microsoft.com/office/powerpoint/2010/main" val="32354783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10000"/>
            <a:lumOff val="9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Freeform 13">
            <a:extLst>
              <a:ext uri="{FF2B5EF4-FFF2-40B4-BE49-F238E27FC236}">
                <a16:creationId xmlns:a16="http://schemas.microsoft.com/office/drawing/2014/main" id="{83319F3B-B0A4-9345-897B-772965BF956A}"/>
              </a:ext>
            </a:extLst>
          </p:cNvPr>
          <p:cNvSpPr/>
          <p:nvPr/>
        </p:nvSpPr>
        <p:spPr>
          <a:xfrm>
            <a:off x="2689410" y="270173"/>
            <a:ext cx="10440716" cy="6525649"/>
          </a:xfrm>
          <a:custGeom>
            <a:avLst/>
            <a:gdLst>
              <a:gd name="connsiteX0" fmla="*/ 596696 w 10440716"/>
              <a:gd name="connsiteY0" fmla="*/ 0 h 6285510"/>
              <a:gd name="connsiteX1" fmla="*/ 3548443 w 10440716"/>
              <a:gd name="connsiteY1" fmla="*/ 1219200 h 6285510"/>
              <a:gd name="connsiteX2" fmla="*/ 8633791 w 10440716"/>
              <a:gd name="connsiteY2" fmla="*/ 1604211 h 6285510"/>
              <a:gd name="connsiteX3" fmla="*/ 6532275 w 10440716"/>
              <a:gd name="connsiteY3" fmla="*/ 3112169 h 6285510"/>
              <a:gd name="connsiteX4" fmla="*/ 67306 w 10440716"/>
              <a:gd name="connsiteY4" fmla="*/ 4908885 h 6285510"/>
              <a:gd name="connsiteX5" fmla="*/ 3532401 w 10440716"/>
              <a:gd name="connsiteY5" fmla="*/ 6015790 h 6285510"/>
              <a:gd name="connsiteX6" fmla="*/ 9467980 w 10440716"/>
              <a:gd name="connsiteY6" fmla="*/ 6256422 h 6285510"/>
              <a:gd name="connsiteX7" fmla="*/ 10366338 w 10440716"/>
              <a:gd name="connsiteY7" fmla="*/ 6272464 h 62855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0440716" h="6285510">
                <a:moveTo>
                  <a:pt x="596696" y="0"/>
                </a:moveTo>
                <a:cubicBezTo>
                  <a:pt x="1402811" y="475916"/>
                  <a:pt x="2208927" y="951832"/>
                  <a:pt x="3548443" y="1219200"/>
                </a:cubicBezTo>
                <a:cubicBezTo>
                  <a:pt x="4887959" y="1486568"/>
                  <a:pt x="8136486" y="1288716"/>
                  <a:pt x="8633791" y="1604211"/>
                </a:cubicBezTo>
                <a:cubicBezTo>
                  <a:pt x="9131096" y="1919706"/>
                  <a:pt x="7960023" y="2561390"/>
                  <a:pt x="6532275" y="3112169"/>
                </a:cubicBezTo>
                <a:cubicBezTo>
                  <a:pt x="5104527" y="3662948"/>
                  <a:pt x="567285" y="4424948"/>
                  <a:pt x="67306" y="4908885"/>
                </a:cubicBezTo>
                <a:cubicBezTo>
                  <a:pt x="-432673" y="5392822"/>
                  <a:pt x="1965622" y="5791201"/>
                  <a:pt x="3532401" y="6015790"/>
                </a:cubicBezTo>
                <a:cubicBezTo>
                  <a:pt x="5099180" y="6240379"/>
                  <a:pt x="8328991" y="6213643"/>
                  <a:pt x="9467980" y="6256422"/>
                </a:cubicBezTo>
                <a:cubicBezTo>
                  <a:pt x="10606970" y="6299201"/>
                  <a:pt x="10486654" y="6285832"/>
                  <a:pt x="10366338" y="6272464"/>
                </a:cubicBezTo>
              </a:path>
            </a:pathLst>
          </a:custGeom>
          <a:noFill/>
          <a:ln w="50800">
            <a:solidFill>
              <a:srgbClr val="006992">
                <a:alpha val="30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 descr="A person sitting at a table with a computer&#10;&#10;Description automatically generated with low confidence">
            <a:extLst>
              <a:ext uri="{FF2B5EF4-FFF2-40B4-BE49-F238E27FC236}">
                <a16:creationId xmlns:a16="http://schemas.microsoft.com/office/drawing/2014/main" id="{9768E7FA-B855-E440-ACFF-6B86261230F2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b="-4902"/>
          <a:stretch/>
        </p:blipFill>
        <p:spPr>
          <a:xfrm>
            <a:off x="5761239" y="1105468"/>
            <a:ext cx="2447177" cy="2381879"/>
          </a:xfrm>
          <a:prstGeom prst="ellipse">
            <a:avLst/>
          </a:prstGeom>
        </p:spPr>
      </p:pic>
      <p:pic>
        <p:nvPicPr>
          <p:cNvPr id="9" name="Picture 8" descr="A person sitting at a table with a computer&#10;&#10;Description automatically generated with low confidence">
            <a:extLst>
              <a:ext uri="{FF2B5EF4-FFF2-40B4-BE49-F238E27FC236}">
                <a16:creationId xmlns:a16="http://schemas.microsoft.com/office/drawing/2014/main" id="{1C17FAF8-992C-B746-8011-B2368AB48C1A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b="-311"/>
          <a:stretch/>
        </p:blipFill>
        <p:spPr>
          <a:xfrm>
            <a:off x="5618520" y="827898"/>
            <a:ext cx="2673703" cy="2588405"/>
          </a:xfrm>
          <a:prstGeom prst="ellipse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3E9BBF76-F44C-8548-A670-F8CD7AEC63DB}"/>
              </a:ext>
            </a:extLst>
          </p:cNvPr>
          <p:cNvSpPr txBox="1"/>
          <p:nvPr/>
        </p:nvSpPr>
        <p:spPr>
          <a:xfrm>
            <a:off x="293436" y="306585"/>
            <a:ext cx="335146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solidFill>
                  <a:schemeClr val="tx2"/>
                </a:solidFill>
              </a:rPr>
              <a:t>Explore a career as a…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58D066B-A5D4-5640-87D3-A10DB6059739}"/>
              </a:ext>
            </a:extLst>
          </p:cNvPr>
          <p:cNvSpPr txBox="1"/>
          <p:nvPr/>
        </p:nvSpPr>
        <p:spPr>
          <a:xfrm>
            <a:off x="426144" y="1820336"/>
            <a:ext cx="225627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>
                <a:solidFill>
                  <a:srgbClr val="006992"/>
                </a:solidFill>
              </a:rPr>
              <a:t>Here are some example roles and careers linked to </a:t>
            </a:r>
            <a:r>
              <a:rPr lang="en-GB" sz="2400" b="1" dirty="0">
                <a:solidFill>
                  <a:srgbClr val="006992"/>
                </a:solidFill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English</a:t>
            </a:r>
            <a:endParaRPr lang="en-GB" sz="2400" b="1" dirty="0">
              <a:solidFill>
                <a:srgbClr val="006992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B4F4AD7-F118-2F4F-AB9E-A5FBD6F97090}"/>
              </a:ext>
            </a:extLst>
          </p:cNvPr>
          <p:cNvSpPr txBox="1"/>
          <p:nvPr/>
        </p:nvSpPr>
        <p:spPr>
          <a:xfrm>
            <a:off x="8292224" y="1525769"/>
            <a:ext cx="2495255" cy="4576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solidFill>
                  <a:srgbClr val="006992"/>
                </a:solidFill>
              </a:rPr>
              <a:t>Junior Copywriter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7C53E0D-77AE-3C4D-AFFC-F7353BF321C3}"/>
              </a:ext>
            </a:extLst>
          </p:cNvPr>
          <p:cNvSpPr/>
          <p:nvPr/>
        </p:nvSpPr>
        <p:spPr>
          <a:xfrm>
            <a:off x="8292224" y="2000483"/>
            <a:ext cx="191943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>
                <a:solidFill>
                  <a:schemeClr val="accent2"/>
                </a:solidFill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BBC Bitesize Video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F7DC94C9-F05E-334B-9F0B-08C6EA5EFF76}"/>
              </a:ext>
            </a:extLst>
          </p:cNvPr>
          <p:cNvSpPr txBox="1"/>
          <p:nvPr/>
        </p:nvSpPr>
        <p:spPr>
          <a:xfrm>
            <a:off x="7180417" y="4117414"/>
            <a:ext cx="276278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solidFill>
                  <a:srgbClr val="006992"/>
                </a:solidFill>
              </a:rPr>
              <a:t>Senior Content Executive 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8CB1387A-B77C-6240-9518-8C45A9E66B9E}"/>
              </a:ext>
            </a:extLst>
          </p:cNvPr>
          <p:cNvSpPr/>
          <p:nvPr/>
        </p:nvSpPr>
        <p:spPr>
          <a:xfrm>
            <a:off x="7194384" y="4982140"/>
            <a:ext cx="264175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>
                <a:solidFill>
                  <a:schemeClr val="accent2"/>
                </a:solidFill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BBC Bitesize Case Study</a:t>
            </a:r>
            <a:endParaRPr lang="en-GB" dirty="0">
              <a:solidFill>
                <a:schemeClr val="accent2"/>
              </a:solidFill>
            </a:endParaRP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5B3CBA6F-C5AB-2A4D-AB5F-BD68E3B06509}"/>
              </a:ext>
            </a:extLst>
          </p:cNvPr>
          <p:cNvSpPr/>
          <p:nvPr/>
        </p:nvSpPr>
        <p:spPr>
          <a:xfrm>
            <a:off x="164461" y="5720418"/>
            <a:ext cx="2653925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600" dirty="0">
                <a:solidFill>
                  <a:schemeClr val="tx2"/>
                </a:solidFill>
              </a:rPr>
              <a:t>N.B All roles and careers will involve application of what you are learning in English!</a:t>
            </a:r>
          </a:p>
        </p:txBody>
      </p:sp>
      <p:pic>
        <p:nvPicPr>
          <p:cNvPr id="50" name="Picture 49" descr="A picture containing floor, indoor, room, table&#10;&#10;Description automatically generated">
            <a:extLst>
              <a:ext uri="{FF2B5EF4-FFF2-40B4-BE49-F238E27FC236}">
                <a16:creationId xmlns:a16="http://schemas.microsoft.com/office/drawing/2014/main" id="{6697BF74-9390-164E-A450-46B7B83DF442}"/>
              </a:ext>
            </a:extLst>
          </p:cNvPr>
          <p:cNvPicPr>
            <a:picLocks noChangeAspect="1"/>
          </p:cNvPicPr>
          <p:nvPr/>
        </p:nvPicPr>
        <p:blipFill rotWithShape="1">
          <a:blip r:embed="rId8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244011" y="3532998"/>
            <a:ext cx="2499779" cy="2497849"/>
          </a:xfrm>
          <a:prstGeom prst="ellipse">
            <a:avLst/>
          </a:prstGeom>
        </p:spPr>
      </p:pic>
      <p:pic>
        <p:nvPicPr>
          <p:cNvPr id="15" name="Picture 14" descr="Chart, pie chart&#10;&#10;Description automatically generated">
            <a:extLst>
              <a:ext uri="{FF2B5EF4-FFF2-40B4-BE49-F238E27FC236}">
                <a16:creationId xmlns:a16="http://schemas.microsoft.com/office/drawing/2014/main" id="{2D7E8A62-2D1D-EC4D-B809-D17BAB4820E4}"/>
              </a:ext>
            </a:extLst>
          </p:cNvPr>
          <p:cNvPicPr>
            <a:picLocks noChangeAspect="1"/>
          </p:cNvPicPr>
          <p:nvPr/>
        </p:nvPicPr>
        <p:blipFill>
          <a:blip r:embed="rId9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162599" y="2862103"/>
            <a:ext cx="1045817" cy="636718"/>
          </a:xfrm>
          <a:prstGeom prst="rect">
            <a:avLst/>
          </a:prstGeom>
        </p:spPr>
      </p:pic>
      <p:pic>
        <p:nvPicPr>
          <p:cNvPr id="17" name="Picture 16" descr="Chart, pie chart&#10;&#10;Description automatically generated">
            <a:extLst>
              <a:ext uri="{FF2B5EF4-FFF2-40B4-BE49-F238E27FC236}">
                <a16:creationId xmlns:a16="http://schemas.microsoft.com/office/drawing/2014/main" id="{7027FD42-06C7-B84A-B037-D61C4F136B26}"/>
              </a:ext>
            </a:extLst>
          </p:cNvPr>
          <p:cNvPicPr>
            <a:picLocks noChangeAspect="1"/>
          </p:cNvPicPr>
          <p:nvPr/>
        </p:nvPicPr>
        <p:blipFill>
          <a:blip r:embed="rId9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238329" y="5622341"/>
            <a:ext cx="1045817" cy="6367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38937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10000"/>
            <a:lumOff val="9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32799F-5A84-3B1E-0080-2BF3C6D592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FF8DA3-517C-1323-D541-36AD47B192B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Freeform 33">
            <a:extLst>
              <a:ext uri="{FF2B5EF4-FFF2-40B4-BE49-F238E27FC236}">
                <a16:creationId xmlns:a16="http://schemas.microsoft.com/office/drawing/2014/main" id="{EB06C330-6AB2-4C7B-4BF9-3B6626811C5F}"/>
              </a:ext>
            </a:extLst>
          </p:cNvPr>
          <p:cNvSpPr/>
          <p:nvPr/>
        </p:nvSpPr>
        <p:spPr>
          <a:xfrm>
            <a:off x="3943220" y="-92765"/>
            <a:ext cx="10440716" cy="6525649"/>
          </a:xfrm>
          <a:custGeom>
            <a:avLst/>
            <a:gdLst>
              <a:gd name="connsiteX0" fmla="*/ 596696 w 10440716"/>
              <a:gd name="connsiteY0" fmla="*/ 0 h 6285510"/>
              <a:gd name="connsiteX1" fmla="*/ 3548443 w 10440716"/>
              <a:gd name="connsiteY1" fmla="*/ 1219200 h 6285510"/>
              <a:gd name="connsiteX2" fmla="*/ 8633791 w 10440716"/>
              <a:gd name="connsiteY2" fmla="*/ 1604211 h 6285510"/>
              <a:gd name="connsiteX3" fmla="*/ 6532275 w 10440716"/>
              <a:gd name="connsiteY3" fmla="*/ 3112169 h 6285510"/>
              <a:gd name="connsiteX4" fmla="*/ 67306 w 10440716"/>
              <a:gd name="connsiteY4" fmla="*/ 4908885 h 6285510"/>
              <a:gd name="connsiteX5" fmla="*/ 3532401 w 10440716"/>
              <a:gd name="connsiteY5" fmla="*/ 6015790 h 6285510"/>
              <a:gd name="connsiteX6" fmla="*/ 9467980 w 10440716"/>
              <a:gd name="connsiteY6" fmla="*/ 6256422 h 6285510"/>
              <a:gd name="connsiteX7" fmla="*/ 10366338 w 10440716"/>
              <a:gd name="connsiteY7" fmla="*/ 6272464 h 62855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0440716" h="6285510">
                <a:moveTo>
                  <a:pt x="596696" y="0"/>
                </a:moveTo>
                <a:cubicBezTo>
                  <a:pt x="1402811" y="475916"/>
                  <a:pt x="2208927" y="951832"/>
                  <a:pt x="3548443" y="1219200"/>
                </a:cubicBezTo>
                <a:cubicBezTo>
                  <a:pt x="4887959" y="1486568"/>
                  <a:pt x="8136486" y="1288716"/>
                  <a:pt x="8633791" y="1604211"/>
                </a:cubicBezTo>
                <a:cubicBezTo>
                  <a:pt x="9131096" y="1919706"/>
                  <a:pt x="7960023" y="2561390"/>
                  <a:pt x="6532275" y="3112169"/>
                </a:cubicBezTo>
                <a:cubicBezTo>
                  <a:pt x="5104527" y="3662948"/>
                  <a:pt x="567285" y="4424948"/>
                  <a:pt x="67306" y="4908885"/>
                </a:cubicBezTo>
                <a:cubicBezTo>
                  <a:pt x="-432673" y="5392822"/>
                  <a:pt x="1965622" y="5791201"/>
                  <a:pt x="3532401" y="6015790"/>
                </a:cubicBezTo>
                <a:cubicBezTo>
                  <a:pt x="5099180" y="6240379"/>
                  <a:pt x="8328991" y="6213643"/>
                  <a:pt x="9467980" y="6256422"/>
                </a:cubicBezTo>
                <a:cubicBezTo>
                  <a:pt x="10606970" y="6299201"/>
                  <a:pt x="10486654" y="6285832"/>
                  <a:pt x="10366338" y="6272464"/>
                </a:cubicBezTo>
              </a:path>
            </a:pathLst>
          </a:custGeom>
          <a:noFill/>
          <a:ln w="50800">
            <a:solidFill>
              <a:srgbClr val="006992">
                <a:alpha val="30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A picture containing text, book, shelf, library&#10;&#10;Description automatically generated">
            <a:extLst>
              <a:ext uri="{FF2B5EF4-FFF2-40B4-BE49-F238E27FC236}">
                <a16:creationId xmlns:a16="http://schemas.microsoft.com/office/drawing/2014/main" id="{B210DF91-E850-F533-3AFA-23D7DF43BB21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-2224"/>
          <a:stretch/>
        </p:blipFill>
        <p:spPr>
          <a:xfrm>
            <a:off x="7418513" y="4119448"/>
            <a:ext cx="2652905" cy="2487900"/>
          </a:xfrm>
          <a:prstGeom prst="ellipse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936DE742-64DE-5F03-E110-CC25C798C824}"/>
              </a:ext>
            </a:extLst>
          </p:cNvPr>
          <p:cNvSpPr txBox="1"/>
          <p:nvPr/>
        </p:nvSpPr>
        <p:spPr>
          <a:xfrm>
            <a:off x="9299071" y="1509081"/>
            <a:ext cx="2495255" cy="4576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solidFill>
                  <a:srgbClr val="006992"/>
                </a:solidFill>
              </a:rPr>
              <a:t>Solicitor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8AC2878-8F04-026E-2185-01EC376BA0F2}"/>
              </a:ext>
            </a:extLst>
          </p:cNvPr>
          <p:cNvSpPr txBox="1"/>
          <p:nvPr/>
        </p:nvSpPr>
        <p:spPr>
          <a:xfrm>
            <a:off x="10212426" y="5237924"/>
            <a:ext cx="2495255" cy="4576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solidFill>
                  <a:srgbClr val="006992"/>
                </a:solidFill>
              </a:rPr>
              <a:t>Writer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D70055D-6AB6-FEF1-E073-916FB0EF7BFB}"/>
              </a:ext>
            </a:extLst>
          </p:cNvPr>
          <p:cNvSpPr txBox="1"/>
          <p:nvPr/>
        </p:nvSpPr>
        <p:spPr>
          <a:xfrm>
            <a:off x="6553681" y="2837842"/>
            <a:ext cx="342673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solidFill>
                  <a:srgbClr val="006992"/>
                </a:solidFill>
              </a:rPr>
              <a:t>Personal Assistant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46B4E42-BA68-403B-F01F-87815A00063E}"/>
              </a:ext>
            </a:extLst>
          </p:cNvPr>
          <p:cNvSpPr txBox="1"/>
          <p:nvPr/>
        </p:nvSpPr>
        <p:spPr>
          <a:xfrm>
            <a:off x="6553681" y="3270383"/>
            <a:ext cx="19846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solidFill>
                  <a:schemeClr val="accent2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BBC Bitesize Profile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1A320E25-D585-324E-6D3B-029BE937B497}"/>
              </a:ext>
            </a:extLst>
          </p:cNvPr>
          <p:cNvSpPr/>
          <p:nvPr/>
        </p:nvSpPr>
        <p:spPr>
          <a:xfrm>
            <a:off x="9299071" y="1956176"/>
            <a:ext cx="198464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>
                <a:solidFill>
                  <a:schemeClr val="accent2"/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BBC Bitesize Profile</a:t>
            </a:r>
            <a:endParaRPr lang="en-GB" dirty="0">
              <a:solidFill>
                <a:schemeClr val="accent2"/>
              </a:solidFill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C50F2E0-6EC1-07D4-0F03-3D17DB90CA41}"/>
              </a:ext>
            </a:extLst>
          </p:cNvPr>
          <p:cNvSpPr/>
          <p:nvPr/>
        </p:nvSpPr>
        <p:spPr>
          <a:xfrm>
            <a:off x="10226837" y="5634506"/>
            <a:ext cx="191943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>
                <a:solidFill>
                  <a:schemeClr val="accent2"/>
                </a:solidFill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BBC Bitesize Video</a:t>
            </a:r>
            <a:endParaRPr lang="en-GB" dirty="0">
              <a:solidFill>
                <a:schemeClr val="accent2"/>
              </a:solidFill>
            </a:endParaRPr>
          </a:p>
        </p:txBody>
      </p:sp>
      <p:pic>
        <p:nvPicPr>
          <p:cNvPr id="12" name="Picture 11" descr="Two people looking at a tablet&#10;&#10;Description automatically generated with medium confidence">
            <a:extLst>
              <a:ext uri="{FF2B5EF4-FFF2-40B4-BE49-F238E27FC236}">
                <a16:creationId xmlns:a16="http://schemas.microsoft.com/office/drawing/2014/main" id="{090238D6-F0F8-4395-4A4B-5FB9402505D1}"/>
              </a:ext>
            </a:extLst>
          </p:cNvPr>
          <p:cNvPicPr>
            <a:picLocks noChangeAspect="1"/>
          </p:cNvPicPr>
          <p:nvPr/>
        </p:nvPicPr>
        <p:blipFill rotWithShape="1">
          <a:blip r:embed="rId6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6611769" y="239298"/>
            <a:ext cx="2460625" cy="2424080"/>
          </a:xfrm>
          <a:prstGeom prst="ellipse">
            <a:avLst/>
          </a:prstGeom>
        </p:spPr>
      </p:pic>
      <p:pic>
        <p:nvPicPr>
          <p:cNvPr id="13" name="Picture 12" descr="Two people looking at a computer&#10;&#10;Description automatically generated with medium confidence">
            <a:extLst>
              <a:ext uri="{FF2B5EF4-FFF2-40B4-BE49-F238E27FC236}">
                <a16:creationId xmlns:a16="http://schemas.microsoft.com/office/drawing/2014/main" id="{77C09213-93E0-2565-D14A-54809B60C047}"/>
              </a:ext>
            </a:extLst>
          </p:cNvPr>
          <p:cNvPicPr>
            <a:picLocks noChangeAspect="1"/>
          </p:cNvPicPr>
          <p:nvPr/>
        </p:nvPicPr>
        <p:blipFill rotWithShape="1">
          <a:blip r:embed="rId7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034118" y="2168167"/>
            <a:ext cx="2460625" cy="2514899"/>
          </a:xfrm>
          <a:prstGeom prst="ellipse">
            <a:avLst/>
          </a:prstGeom>
        </p:spPr>
      </p:pic>
      <p:sp>
        <p:nvSpPr>
          <p:cNvPr id="24" name="TextBox 23">
            <a:extLst>
              <a:ext uri="{FF2B5EF4-FFF2-40B4-BE49-F238E27FC236}">
                <a16:creationId xmlns:a16="http://schemas.microsoft.com/office/drawing/2014/main" id="{F73E6FB7-2D06-8D86-7C61-FFA62EA8E159}"/>
              </a:ext>
            </a:extLst>
          </p:cNvPr>
          <p:cNvSpPr txBox="1"/>
          <p:nvPr/>
        </p:nvSpPr>
        <p:spPr>
          <a:xfrm>
            <a:off x="433136" y="3124200"/>
            <a:ext cx="23186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>
                <a:solidFill>
                  <a:srgbClr val="006992"/>
                </a:solidFill>
              </a:rPr>
              <a:t>Here are some example roles and careers linked to </a:t>
            </a:r>
            <a:r>
              <a:rPr lang="en-GB" sz="2400" b="1" dirty="0">
                <a:solidFill>
                  <a:srgbClr val="006992"/>
                </a:solidFill>
                <a:hlinkClick r:id="rId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English</a:t>
            </a:r>
            <a:endParaRPr lang="en-GB" sz="2400" b="1" dirty="0">
              <a:solidFill>
                <a:srgbClr val="00699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32266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10000"/>
            <a:lumOff val="9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2B9485-D4E0-30C5-3843-176F3DBBB0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9983B7-6340-D57F-3E67-7C37EDFFBE1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Freeform 16">
            <a:extLst>
              <a:ext uri="{FF2B5EF4-FFF2-40B4-BE49-F238E27FC236}">
                <a16:creationId xmlns:a16="http://schemas.microsoft.com/office/drawing/2014/main" id="{409CCD6E-6A91-288F-F6D2-21972A35AF1D}"/>
              </a:ext>
            </a:extLst>
          </p:cNvPr>
          <p:cNvSpPr/>
          <p:nvPr/>
        </p:nvSpPr>
        <p:spPr>
          <a:xfrm>
            <a:off x="5563967" y="-94128"/>
            <a:ext cx="7182548" cy="7019364"/>
          </a:xfrm>
          <a:custGeom>
            <a:avLst/>
            <a:gdLst>
              <a:gd name="connsiteX0" fmla="*/ 0 w 4545106"/>
              <a:gd name="connsiteY0" fmla="*/ 0 h 6925235"/>
              <a:gd name="connsiteX1" fmla="*/ 2057400 w 4545106"/>
              <a:gd name="connsiteY1" fmla="*/ 887506 h 6925235"/>
              <a:gd name="connsiteX2" fmla="*/ 618565 w 4545106"/>
              <a:gd name="connsiteY2" fmla="*/ 1506071 h 6925235"/>
              <a:gd name="connsiteX3" fmla="*/ 4464423 w 4545106"/>
              <a:gd name="connsiteY3" fmla="*/ 2796988 h 6925235"/>
              <a:gd name="connsiteX4" fmla="*/ 1828800 w 4545106"/>
              <a:gd name="connsiteY4" fmla="*/ 5056094 h 6925235"/>
              <a:gd name="connsiteX5" fmla="*/ 4504765 w 4545106"/>
              <a:gd name="connsiteY5" fmla="*/ 6871447 h 6925235"/>
              <a:gd name="connsiteX6" fmla="*/ 4504765 w 4545106"/>
              <a:gd name="connsiteY6" fmla="*/ 6871447 h 6925235"/>
              <a:gd name="connsiteX7" fmla="*/ 4545106 w 4545106"/>
              <a:gd name="connsiteY7" fmla="*/ 6925235 h 69252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545106" h="6925235">
                <a:moveTo>
                  <a:pt x="0" y="0"/>
                </a:moveTo>
                <a:cubicBezTo>
                  <a:pt x="977153" y="318247"/>
                  <a:pt x="1954306" y="636494"/>
                  <a:pt x="2057400" y="887506"/>
                </a:cubicBezTo>
                <a:cubicBezTo>
                  <a:pt x="2160494" y="1138518"/>
                  <a:pt x="217395" y="1187824"/>
                  <a:pt x="618565" y="1506071"/>
                </a:cubicBezTo>
                <a:cubicBezTo>
                  <a:pt x="1019735" y="1824318"/>
                  <a:pt x="4262717" y="2205318"/>
                  <a:pt x="4464423" y="2796988"/>
                </a:cubicBezTo>
                <a:cubicBezTo>
                  <a:pt x="4666129" y="3388658"/>
                  <a:pt x="1822076" y="4377018"/>
                  <a:pt x="1828800" y="5056094"/>
                </a:cubicBezTo>
                <a:cubicBezTo>
                  <a:pt x="1835524" y="5735170"/>
                  <a:pt x="4504765" y="6871447"/>
                  <a:pt x="4504765" y="6871447"/>
                </a:cubicBezTo>
                <a:lnTo>
                  <a:pt x="4504765" y="6871447"/>
                </a:lnTo>
                <a:lnTo>
                  <a:pt x="4545106" y="6925235"/>
                </a:lnTo>
              </a:path>
            </a:pathLst>
          </a:custGeom>
          <a:noFill/>
          <a:ln w="50800">
            <a:solidFill>
              <a:srgbClr val="006992">
                <a:alpha val="30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Text&#10;&#10;Description automatically generated">
            <a:extLst>
              <a:ext uri="{FF2B5EF4-FFF2-40B4-BE49-F238E27FC236}">
                <a16:creationId xmlns:a16="http://schemas.microsoft.com/office/drawing/2014/main" id="{C1765813-29A0-C27F-969F-7DEB88AE25A8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054326" y="2390445"/>
            <a:ext cx="2499613" cy="3535365"/>
          </a:xfrm>
          <a:prstGeom prst="rect">
            <a:avLst/>
          </a:prstGeom>
          <a:ln w="12700">
            <a:solidFill>
              <a:schemeClr val="tx2"/>
            </a:solidFill>
          </a:ln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C080DE40-C23B-DDDC-1176-B9F74E4A8B29}"/>
              </a:ext>
            </a:extLst>
          </p:cNvPr>
          <p:cNvSpPr txBox="1"/>
          <p:nvPr/>
        </p:nvSpPr>
        <p:spPr>
          <a:xfrm>
            <a:off x="376250" y="1442055"/>
            <a:ext cx="646520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solidFill>
                  <a:schemeClr val="tx2"/>
                </a:solidFill>
              </a:rPr>
              <a:t>Where can English take you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4CA6957-52E4-6EF6-1EF2-DF2E2029DE26}"/>
              </a:ext>
            </a:extLst>
          </p:cNvPr>
          <p:cNvSpPr txBox="1"/>
          <p:nvPr/>
        </p:nvSpPr>
        <p:spPr>
          <a:xfrm>
            <a:off x="378051" y="2635624"/>
            <a:ext cx="298241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>
                <a:solidFill>
                  <a:srgbClr val="006992"/>
                </a:solidFill>
              </a:rPr>
              <a:t>Pathways at 16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9B1DB10B-A979-D284-E6C6-9AB931DF6D33}"/>
              </a:ext>
            </a:extLst>
          </p:cNvPr>
          <p:cNvSpPr/>
          <p:nvPr/>
        </p:nvSpPr>
        <p:spPr>
          <a:xfrm>
            <a:off x="409985" y="3429000"/>
            <a:ext cx="3520432" cy="24314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>
                <a:solidFill>
                  <a:schemeClr val="tx2"/>
                </a:solidFill>
              </a:rPr>
              <a:t>Example Post 16 Routes </a:t>
            </a:r>
          </a:p>
          <a:p>
            <a:r>
              <a:rPr lang="en-GB" sz="800" dirty="0">
                <a:solidFill>
                  <a:schemeClr val="tx2"/>
                </a:solidFill>
              </a:rPr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tx2"/>
                </a:solidFill>
              </a:rPr>
              <a:t>A-Level English Language </a:t>
            </a:r>
            <a:br>
              <a:rPr lang="en-GB" dirty="0">
                <a:solidFill>
                  <a:schemeClr val="tx2"/>
                </a:solidFill>
              </a:rPr>
            </a:br>
            <a:r>
              <a:rPr lang="en-GB" dirty="0">
                <a:solidFill>
                  <a:schemeClr val="tx2"/>
                </a:solidFill>
              </a:rPr>
              <a:t>A-Level English Language and Literature </a:t>
            </a:r>
            <a:br>
              <a:rPr lang="en-GB" dirty="0">
                <a:solidFill>
                  <a:schemeClr val="tx2"/>
                </a:solidFill>
              </a:rPr>
            </a:br>
            <a:r>
              <a:rPr lang="en-GB" dirty="0">
                <a:solidFill>
                  <a:schemeClr val="tx2"/>
                </a:solidFill>
              </a:rPr>
              <a:t>A-Level English Literature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tx2"/>
                </a:solidFill>
              </a:rPr>
              <a:t>BTEC Creative Media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u="sng" dirty="0">
                <a:solidFill>
                  <a:schemeClr val="tx2"/>
                </a:solidFill>
                <a:ea typeface="Calibri" panose="020F0502020204030204" pitchFamily="34" charset="0"/>
                <a:cs typeface="Times New Roman" panose="02020603050405020304" pitchFamily="18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 level Education &amp; Childcare</a:t>
            </a:r>
            <a:endParaRPr lang="en-GB" u="sng" dirty="0">
              <a:solidFill>
                <a:schemeClr val="tx2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GB" dirty="0">
              <a:solidFill>
                <a:schemeClr val="tx2"/>
              </a:solidFill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135760F-0DC9-7D27-C6DC-6F195FD30E33}"/>
              </a:ext>
            </a:extLst>
          </p:cNvPr>
          <p:cNvSpPr txBox="1"/>
          <p:nvPr/>
        </p:nvSpPr>
        <p:spPr>
          <a:xfrm>
            <a:off x="4243696" y="3429000"/>
            <a:ext cx="3463430" cy="32624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chemeClr val="tx2"/>
                </a:solidFill>
              </a:rPr>
              <a:t>Apprenticeship Ideas</a:t>
            </a:r>
          </a:p>
          <a:p>
            <a:r>
              <a:rPr lang="en-GB" sz="800" dirty="0">
                <a:solidFill>
                  <a:schemeClr val="tx2"/>
                </a:solidFill>
              </a:rPr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tx2"/>
                </a:solidFill>
              </a:rPr>
              <a:t>Journalist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tx2"/>
                </a:solidFill>
              </a:rPr>
              <a:t>Public Relations Assistant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tx2"/>
                </a:solidFill>
              </a:rPr>
              <a:t>Speech &amp; Language Therapist Advanced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tx2"/>
                </a:solidFill>
              </a:rPr>
              <a:t>Clinical Practitioner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tx2"/>
                </a:solidFill>
              </a:rPr>
              <a:t>Publishing Assistant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tx2"/>
                </a:solidFill>
              </a:rPr>
              <a:t>Customer Services Practitioner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tx2"/>
                </a:solidFill>
              </a:rPr>
              <a:t>Advertising and Media Executive</a:t>
            </a:r>
          </a:p>
          <a:p>
            <a:endParaRPr lang="en-GB" dirty="0">
              <a:solidFill>
                <a:schemeClr val="tx2"/>
              </a:solidFill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00EEB663-DF0F-9C79-AD41-73CC937BFA1F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-7410" t="-5809" r="-7261" b="-10520"/>
          <a:stretch/>
        </p:blipFill>
        <p:spPr>
          <a:xfrm>
            <a:off x="9051618" y="1589043"/>
            <a:ext cx="1024309" cy="625642"/>
          </a:xfrm>
          <a:prstGeom prst="rect">
            <a:avLst/>
          </a:prstGeom>
          <a:solidFill>
            <a:schemeClr val="bg2"/>
          </a:solidFill>
          <a:ln w="12700">
            <a:solidFill>
              <a:srgbClr val="E0DEDA"/>
            </a:solidFill>
          </a:ln>
        </p:spPr>
      </p:pic>
      <p:pic>
        <p:nvPicPr>
          <p:cNvPr id="11" name="Picture 10" descr="Logo&#10;&#10;Description automatically generated">
            <a:extLst>
              <a:ext uri="{FF2B5EF4-FFF2-40B4-BE49-F238E27FC236}">
                <a16:creationId xmlns:a16="http://schemas.microsoft.com/office/drawing/2014/main" id="{74824E0D-26A8-D148-2D79-E91EF554313E}"/>
              </a:ext>
            </a:extLst>
          </p:cNvPr>
          <p:cNvPicPr>
            <a:picLocks noChangeAspect="1"/>
          </p:cNvPicPr>
          <p:nvPr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304132" y="1820892"/>
            <a:ext cx="1210733" cy="393793"/>
          </a:xfrm>
          <a:prstGeom prst="rect">
            <a:avLst/>
          </a:prstGeom>
          <a:solidFill>
            <a:schemeClr val="bg2"/>
          </a:solidFill>
          <a:ln w="12700">
            <a:solidFill>
              <a:srgbClr val="E0DEDA"/>
            </a:solidFill>
          </a:ln>
        </p:spPr>
      </p:pic>
    </p:spTree>
    <p:extLst>
      <p:ext uri="{BB962C8B-B14F-4D97-AF65-F5344CB8AC3E}">
        <p14:creationId xmlns:p14="http://schemas.microsoft.com/office/powerpoint/2010/main" val="2415766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10000"/>
            <a:lumOff val="9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051B73-E068-83B1-4259-7C0CF7A3A3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537807-9C95-EDCD-EB0C-7B769E2CDB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Freeform 16">
            <a:extLst>
              <a:ext uri="{FF2B5EF4-FFF2-40B4-BE49-F238E27FC236}">
                <a16:creationId xmlns:a16="http://schemas.microsoft.com/office/drawing/2014/main" id="{573E654E-A401-8638-DBC4-BB9B08DDB6DA}"/>
              </a:ext>
            </a:extLst>
          </p:cNvPr>
          <p:cNvSpPr/>
          <p:nvPr/>
        </p:nvSpPr>
        <p:spPr>
          <a:xfrm>
            <a:off x="6266194" y="175845"/>
            <a:ext cx="6535406" cy="6695925"/>
          </a:xfrm>
          <a:custGeom>
            <a:avLst/>
            <a:gdLst>
              <a:gd name="connsiteX0" fmla="*/ 0 w 4545106"/>
              <a:gd name="connsiteY0" fmla="*/ 0 h 6925235"/>
              <a:gd name="connsiteX1" fmla="*/ 2057400 w 4545106"/>
              <a:gd name="connsiteY1" fmla="*/ 887506 h 6925235"/>
              <a:gd name="connsiteX2" fmla="*/ 618565 w 4545106"/>
              <a:gd name="connsiteY2" fmla="*/ 1506071 h 6925235"/>
              <a:gd name="connsiteX3" fmla="*/ 4464423 w 4545106"/>
              <a:gd name="connsiteY3" fmla="*/ 2796988 h 6925235"/>
              <a:gd name="connsiteX4" fmla="*/ 1828800 w 4545106"/>
              <a:gd name="connsiteY4" fmla="*/ 5056094 h 6925235"/>
              <a:gd name="connsiteX5" fmla="*/ 4504765 w 4545106"/>
              <a:gd name="connsiteY5" fmla="*/ 6871447 h 6925235"/>
              <a:gd name="connsiteX6" fmla="*/ 4504765 w 4545106"/>
              <a:gd name="connsiteY6" fmla="*/ 6871447 h 6925235"/>
              <a:gd name="connsiteX7" fmla="*/ 4545106 w 4545106"/>
              <a:gd name="connsiteY7" fmla="*/ 6925235 h 69252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545106" h="6925235">
                <a:moveTo>
                  <a:pt x="0" y="0"/>
                </a:moveTo>
                <a:cubicBezTo>
                  <a:pt x="977153" y="318247"/>
                  <a:pt x="1954306" y="636494"/>
                  <a:pt x="2057400" y="887506"/>
                </a:cubicBezTo>
                <a:cubicBezTo>
                  <a:pt x="2160494" y="1138518"/>
                  <a:pt x="217395" y="1187824"/>
                  <a:pt x="618565" y="1506071"/>
                </a:cubicBezTo>
                <a:cubicBezTo>
                  <a:pt x="1019735" y="1824318"/>
                  <a:pt x="4262717" y="2205318"/>
                  <a:pt x="4464423" y="2796988"/>
                </a:cubicBezTo>
                <a:cubicBezTo>
                  <a:pt x="4666129" y="3388658"/>
                  <a:pt x="1822076" y="4377018"/>
                  <a:pt x="1828800" y="5056094"/>
                </a:cubicBezTo>
                <a:cubicBezTo>
                  <a:pt x="1835524" y="5735170"/>
                  <a:pt x="4504765" y="6871447"/>
                  <a:pt x="4504765" y="6871447"/>
                </a:cubicBezTo>
                <a:lnTo>
                  <a:pt x="4504765" y="6871447"/>
                </a:lnTo>
                <a:lnTo>
                  <a:pt x="4545106" y="6925235"/>
                </a:lnTo>
              </a:path>
            </a:pathLst>
          </a:custGeom>
          <a:noFill/>
          <a:ln w="50800">
            <a:solidFill>
              <a:srgbClr val="006992">
                <a:alpha val="30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Text&#10;&#10;Description automatically generated">
            <a:extLst>
              <a:ext uri="{FF2B5EF4-FFF2-40B4-BE49-F238E27FC236}">
                <a16:creationId xmlns:a16="http://schemas.microsoft.com/office/drawing/2014/main" id="{925909E8-18CB-D454-629B-B179DA74623F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105692" y="2336980"/>
            <a:ext cx="2503332" cy="3540625"/>
          </a:xfrm>
          <a:prstGeom prst="rect">
            <a:avLst/>
          </a:prstGeom>
          <a:ln w="12700">
            <a:solidFill>
              <a:schemeClr val="tx2"/>
            </a:solidFill>
          </a:ln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F992F38A-D9AF-7DFF-0178-A63F19AA9092}"/>
              </a:ext>
            </a:extLst>
          </p:cNvPr>
          <p:cNvSpPr txBox="1"/>
          <p:nvPr/>
        </p:nvSpPr>
        <p:spPr>
          <a:xfrm>
            <a:off x="752899" y="422931"/>
            <a:ext cx="646520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solidFill>
                  <a:schemeClr val="tx2"/>
                </a:solidFill>
              </a:rPr>
              <a:t>Where can English take you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BB28E4E-7DC8-A2EE-C87F-14CB60FB135E}"/>
              </a:ext>
            </a:extLst>
          </p:cNvPr>
          <p:cNvSpPr txBox="1"/>
          <p:nvPr/>
        </p:nvSpPr>
        <p:spPr>
          <a:xfrm>
            <a:off x="2060988" y="1617566"/>
            <a:ext cx="298241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>
                <a:solidFill>
                  <a:srgbClr val="006992"/>
                </a:solidFill>
              </a:rPr>
              <a:t>Pathways at 18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F74BEE6F-2224-A173-95E8-236D1B899FDC}"/>
              </a:ext>
            </a:extLst>
          </p:cNvPr>
          <p:cNvSpPr/>
          <p:nvPr/>
        </p:nvSpPr>
        <p:spPr>
          <a:xfrm>
            <a:off x="490526" y="2649862"/>
            <a:ext cx="3520432" cy="32624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>
                <a:solidFill>
                  <a:schemeClr val="tx2"/>
                </a:solidFill>
              </a:rPr>
              <a:t>Example Degrees:</a:t>
            </a:r>
          </a:p>
          <a:p>
            <a:r>
              <a:rPr lang="en-GB" sz="800" dirty="0">
                <a:solidFill>
                  <a:schemeClr val="tx2"/>
                </a:solidFill>
              </a:rPr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tx2"/>
                </a:solidFill>
              </a:rPr>
              <a:t>English Language/English Literature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tx2"/>
                </a:solidFill>
              </a:rPr>
              <a:t>English and Comparative Literature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tx2"/>
                </a:solidFill>
              </a:rPr>
              <a:t>Creative Writing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tx2"/>
                </a:solidFill>
              </a:rPr>
              <a:t>English Studies and TESOL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tx2"/>
                </a:solidFill>
              </a:rPr>
              <a:t>Journalism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tx2"/>
                </a:solidFill>
              </a:rPr>
              <a:t>Law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dirty="0">
              <a:solidFill>
                <a:schemeClr val="tx2"/>
              </a:solidFill>
            </a:endParaRPr>
          </a:p>
          <a:p>
            <a:endParaRPr lang="en-GB" dirty="0">
              <a:solidFill>
                <a:schemeClr val="tx2"/>
              </a:solidFill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BF8C385-F951-2282-E3F8-DE51583D4E6F}"/>
              </a:ext>
            </a:extLst>
          </p:cNvPr>
          <p:cNvSpPr txBox="1"/>
          <p:nvPr/>
        </p:nvSpPr>
        <p:spPr>
          <a:xfrm>
            <a:off x="4194462" y="2675262"/>
            <a:ext cx="3463430" cy="32624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chemeClr val="tx2"/>
                </a:solidFill>
              </a:rPr>
              <a:t>Apprenticeship Ideas</a:t>
            </a:r>
          </a:p>
          <a:p>
            <a:r>
              <a:rPr lang="en-GB" sz="800" dirty="0">
                <a:solidFill>
                  <a:schemeClr val="tx2"/>
                </a:solidFill>
              </a:rPr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tx2"/>
                </a:solidFill>
              </a:rPr>
              <a:t>Journalist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tx2"/>
                </a:solidFill>
              </a:rPr>
              <a:t>Public Relations	Assistant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tx2"/>
                </a:solidFill>
              </a:rPr>
              <a:t>Speech &amp; Language Therapist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tx2"/>
                </a:solidFill>
              </a:rPr>
              <a:t>Advanced Clinical Practitioner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tx2"/>
                </a:solidFill>
              </a:rPr>
              <a:t>Publishing Assistant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tx2"/>
                </a:solidFill>
              </a:rPr>
              <a:t>Customer Services Practitioner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tx2"/>
                </a:solidFill>
              </a:rPr>
              <a:t>Advertising and	Media Executive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dirty="0">
              <a:solidFill>
                <a:schemeClr val="tx2"/>
              </a:solidFill>
            </a:endParaRPr>
          </a:p>
          <a:p>
            <a:endParaRPr lang="en-GB" dirty="0">
              <a:solidFill>
                <a:schemeClr val="tx2"/>
              </a:solidFill>
            </a:endParaRPr>
          </a:p>
        </p:txBody>
      </p:sp>
      <p:pic>
        <p:nvPicPr>
          <p:cNvPr id="10" name="Picture 9" descr="Logo&#10;&#10;Description automatically generated">
            <a:extLst>
              <a:ext uri="{FF2B5EF4-FFF2-40B4-BE49-F238E27FC236}">
                <a16:creationId xmlns:a16="http://schemas.microsoft.com/office/drawing/2014/main" id="{3016F328-62CF-9490-06C2-C6BCEB395062}"/>
              </a:ext>
            </a:extLst>
          </p:cNvPr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359217" y="1767427"/>
            <a:ext cx="1210733" cy="393793"/>
          </a:xfrm>
          <a:prstGeom prst="rect">
            <a:avLst/>
          </a:prstGeom>
          <a:solidFill>
            <a:schemeClr val="bg2"/>
          </a:solidFill>
          <a:ln w="12700">
            <a:solidFill>
              <a:srgbClr val="E0DEDA"/>
            </a:solidFill>
          </a:ln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6028047F-6E60-8FAC-42DE-C12A0F407875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-7410" t="-5809" r="-7261" b="-10520"/>
          <a:stretch/>
        </p:blipFill>
        <p:spPr>
          <a:xfrm>
            <a:off x="9106703" y="1535578"/>
            <a:ext cx="1024309" cy="625642"/>
          </a:xfrm>
          <a:prstGeom prst="rect">
            <a:avLst/>
          </a:prstGeom>
          <a:solidFill>
            <a:schemeClr val="bg2"/>
          </a:solidFill>
          <a:ln w="12700">
            <a:solidFill>
              <a:srgbClr val="E0DEDA"/>
            </a:solidFill>
          </a:ln>
        </p:spPr>
      </p:pic>
    </p:spTree>
    <p:extLst>
      <p:ext uri="{BB962C8B-B14F-4D97-AF65-F5344CB8AC3E}">
        <p14:creationId xmlns:p14="http://schemas.microsoft.com/office/powerpoint/2010/main" val="24224702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10000"/>
            <a:lumOff val="9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862905-5C1A-19B3-EA80-D6892E0870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7BFAAC-E113-F056-52D9-12340C4D55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Freeform 10">
            <a:extLst>
              <a:ext uri="{FF2B5EF4-FFF2-40B4-BE49-F238E27FC236}">
                <a16:creationId xmlns:a16="http://schemas.microsoft.com/office/drawing/2014/main" id="{FDE4062C-855F-7A3F-C176-970645625B15}"/>
              </a:ext>
            </a:extLst>
          </p:cNvPr>
          <p:cNvSpPr/>
          <p:nvPr/>
        </p:nvSpPr>
        <p:spPr>
          <a:xfrm>
            <a:off x="5619052" y="-94128"/>
            <a:ext cx="7182548" cy="7019364"/>
          </a:xfrm>
          <a:custGeom>
            <a:avLst/>
            <a:gdLst>
              <a:gd name="connsiteX0" fmla="*/ 0 w 4545106"/>
              <a:gd name="connsiteY0" fmla="*/ 0 h 6925235"/>
              <a:gd name="connsiteX1" fmla="*/ 2057400 w 4545106"/>
              <a:gd name="connsiteY1" fmla="*/ 887506 h 6925235"/>
              <a:gd name="connsiteX2" fmla="*/ 618565 w 4545106"/>
              <a:gd name="connsiteY2" fmla="*/ 1506071 h 6925235"/>
              <a:gd name="connsiteX3" fmla="*/ 4464423 w 4545106"/>
              <a:gd name="connsiteY3" fmla="*/ 2796988 h 6925235"/>
              <a:gd name="connsiteX4" fmla="*/ 1828800 w 4545106"/>
              <a:gd name="connsiteY4" fmla="*/ 5056094 h 6925235"/>
              <a:gd name="connsiteX5" fmla="*/ 4504765 w 4545106"/>
              <a:gd name="connsiteY5" fmla="*/ 6871447 h 6925235"/>
              <a:gd name="connsiteX6" fmla="*/ 4504765 w 4545106"/>
              <a:gd name="connsiteY6" fmla="*/ 6871447 h 6925235"/>
              <a:gd name="connsiteX7" fmla="*/ 4545106 w 4545106"/>
              <a:gd name="connsiteY7" fmla="*/ 6925235 h 69252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545106" h="6925235">
                <a:moveTo>
                  <a:pt x="0" y="0"/>
                </a:moveTo>
                <a:cubicBezTo>
                  <a:pt x="977153" y="318247"/>
                  <a:pt x="1954306" y="636494"/>
                  <a:pt x="2057400" y="887506"/>
                </a:cubicBezTo>
                <a:cubicBezTo>
                  <a:pt x="2160494" y="1138518"/>
                  <a:pt x="217395" y="1187824"/>
                  <a:pt x="618565" y="1506071"/>
                </a:cubicBezTo>
                <a:cubicBezTo>
                  <a:pt x="1019735" y="1824318"/>
                  <a:pt x="4262717" y="2205318"/>
                  <a:pt x="4464423" y="2796988"/>
                </a:cubicBezTo>
                <a:cubicBezTo>
                  <a:pt x="4666129" y="3388658"/>
                  <a:pt x="1822076" y="4377018"/>
                  <a:pt x="1828800" y="5056094"/>
                </a:cubicBezTo>
                <a:cubicBezTo>
                  <a:pt x="1835524" y="5735170"/>
                  <a:pt x="4504765" y="6871447"/>
                  <a:pt x="4504765" y="6871447"/>
                </a:cubicBezTo>
                <a:lnTo>
                  <a:pt x="4504765" y="6871447"/>
                </a:lnTo>
                <a:lnTo>
                  <a:pt x="4545106" y="6925235"/>
                </a:lnTo>
              </a:path>
            </a:pathLst>
          </a:custGeom>
          <a:noFill/>
          <a:ln w="50800">
            <a:solidFill>
              <a:srgbClr val="006992">
                <a:alpha val="30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DBBD523-D4D8-0122-9651-9F2DCEF7EFB9}"/>
              </a:ext>
            </a:extLst>
          </p:cNvPr>
          <p:cNvSpPr txBox="1"/>
          <p:nvPr/>
        </p:nvSpPr>
        <p:spPr>
          <a:xfrm>
            <a:off x="257985" y="172245"/>
            <a:ext cx="558966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>
                <a:solidFill>
                  <a:srgbClr val="006992"/>
                </a:solidFill>
              </a:rPr>
              <a:t>Here are three key skills needed for a career that uses English. </a:t>
            </a:r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A9E467C6-F7EB-1FF3-642C-6E93ADF484D6}"/>
              </a:ext>
            </a:extLst>
          </p:cNvPr>
          <p:cNvPicPr>
            <a:picLocks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696386" y="1138179"/>
            <a:ext cx="3882213" cy="1265867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FD1446D1-F291-12F2-75EF-BAA86CC2267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17508245"/>
              </p:ext>
            </p:extLst>
          </p:nvPr>
        </p:nvGraphicFramePr>
        <p:xfrm>
          <a:off x="4866697" y="2234236"/>
          <a:ext cx="6892167" cy="439185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91543">
                  <a:extLst>
                    <a:ext uri="{9D8B030D-6E8A-4147-A177-3AD203B41FA5}">
                      <a16:colId xmlns:a16="http://schemas.microsoft.com/office/drawing/2014/main" val="1958813784"/>
                    </a:ext>
                  </a:extLst>
                </a:gridCol>
                <a:gridCol w="1231261">
                  <a:extLst>
                    <a:ext uri="{9D8B030D-6E8A-4147-A177-3AD203B41FA5}">
                      <a16:colId xmlns:a16="http://schemas.microsoft.com/office/drawing/2014/main" val="3877031774"/>
                    </a:ext>
                  </a:extLst>
                </a:gridCol>
                <a:gridCol w="1711402">
                  <a:extLst>
                    <a:ext uri="{9D8B030D-6E8A-4147-A177-3AD203B41FA5}">
                      <a16:colId xmlns:a16="http://schemas.microsoft.com/office/drawing/2014/main" val="1142221370"/>
                    </a:ext>
                  </a:extLst>
                </a:gridCol>
                <a:gridCol w="1757961">
                  <a:extLst>
                    <a:ext uri="{9D8B030D-6E8A-4147-A177-3AD203B41FA5}">
                      <a16:colId xmlns:a16="http://schemas.microsoft.com/office/drawing/2014/main" val="218112585"/>
                    </a:ext>
                  </a:extLst>
                </a:gridCol>
              </a:tblGrid>
              <a:tr h="88295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1600" b="0" dirty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4000" marR="108000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0EEE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dirty="0">
                          <a:solidFill>
                            <a:schemeClr val="tx2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Video</a:t>
                      </a:r>
                    </a:p>
                  </a:txBody>
                  <a:tcPr marL="144000" marR="108000"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0EEE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dirty="0">
                          <a:solidFill>
                            <a:schemeClr val="tx2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Skills Builder Resource KS3</a:t>
                      </a:r>
                    </a:p>
                  </a:txBody>
                  <a:tcPr marL="144000" marR="108000"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0EEE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dirty="0">
                          <a:solidFill>
                            <a:schemeClr val="tx2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Skills Builder Resource KS4</a:t>
                      </a:r>
                    </a:p>
                  </a:txBody>
                  <a:tcPr marL="144000" marR="108000"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0EE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70456091"/>
                  </a:ext>
                </a:extLst>
              </a:tr>
              <a:tr h="99599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b="0" dirty="0">
                          <a:solidFill>
                            <a:schemeClr val="tx2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The oral transmission of information or ideas</a:t>
                      </a:r>
                    </a:p>
                  </a:txBody>
                  <a:tcPr marL="144000" marR="108000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7F5F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dirty="0">
                          <a:solidFill>
                            <a:schemeClr val="tx2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  <a:hlinkClick r:id="rId3"/>
                        </a:rPr>
                        <a:t>Watch here</a:t>
                      </a:r>
                      <a:endParaRPr lang="en-GB" sz="1600" dirty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4000" marR="108000"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7F5F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u="sng" dirty="0">
                          <a:solidFill>
                            <a:schemeClr val="tx2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  <a:hlinkClick r:id="rId4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Short Lesson Speaking Step </a:t>
                      </a:r>
                      <a:br>
                        <a:rPr lang="en-GB" sz="1600" u="sng" dirty="0">
                          <a:solidFill>
                            <a:schemeClr val="tx2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  <a:hlinkClick r:id="rId4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</a:br>
                      <a:r>
                        <a:rPr lang="en-GB" sz="1600" u="sng" dirty="0">
                          <a:solidFill>
                            <a:schemeClr val="tx2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  <a:hlinkClick r:id="rId4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6-8</a:t>
                      </a:r>
                      <a:endParaRPr lang="en-GB" sz="1600" dirty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4000" marR="108000"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7F5F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u="sng" dirty="0">
                          <a:solidFill>
                            <a:schemeClr val="tx2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  <a:hlinkClick r:id="rId5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Short Lesson Speaking Step </a:t>
                      </a:r>
                      <a:br>
                        <a:rPr lang="en-GB" sz="1600" u="sng" dirty="0">
                          <a:solidFill>
                            <a:schemeClr val="tx2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  <a:hlinkClick r:id="rId5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</a:br>
                      <a:r>
                        <a:rPr lang="en-GB" sz="1600" u="sng" dirty="0">
                          <a:solidFill>
                            <a:schemeClr val="tx2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  <a:hlinkClick r:id="rId5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8-10</a:t>
                      </a:r>
                      <a:endParaRPr lang="en-GB" sz="1600" dirty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4000" marR="108000"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7F5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30823823"/>
                  </a:ext>
                </a:extLst>
              </a:tr>
              <a:tr h="119459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b="0" dirty="0">
                          <a:solidFill>
                            <a:schemeClr val="tx2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The receiving, retaining and processing of information or ideas</a:t>
                      </a:r>
                    </a:p>
                  </a:txBody>
                  <a:tcPr marL="144000" marR="108000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1EDE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dirty="0">
                          <a:solidFill>
                            <a:schemeClr val="tx2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  <a:hlinkClick r:id="rId6"/>
                        </a:rPr>
                        <a:t>Watch here</a:t>
                      </a:r>
                      <a:endParaRPr lang="en-GB" sz="1600" dirty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4000" marR="108000"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1EDE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u="sng" dirty="0">
                          <a:solidFill>
                            <a:schemeClr val="tx2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  <a:hlinkClick r:id="rId7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Short Lesson Listening Step 6-8</a:t>
                      </a:r>
                      <a:endParaRPr lang="en-GB" sz="1600" dirty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4000" marR="108000"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1EDE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u="sng" dirty="0">
                          <a:solidFill>
                            <a:schemeClr val="tx2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  <a:hlinkClick r:id="rId8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Short Lesson Listening Step </a:t>
                      </a:r>
                      <a:br>
                        <a:rPr lang="en-GB" sz="1600" u="sng" dirty="0">
                          <a:solidFill>
                            <a:schemeClr val="tx2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  <a:hlinkClick r:id="rId8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</a:br>
                      <a:r>
                        <a:rPr lang="en-GB" sz="1600" u="sng" dirty="0">
                          <a:solidFill>
                            <a:schemeClr val="tx2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  <a:hlinkClick r:id="rId8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8-10</a:t>
                      </a:r>
                      <a:endParaRPr lang="en-GB" sz="1600" dirty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4000" marR="108000"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1ED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58261256"/>
                  </a:ext>
                </a:extLst>
              </a:tr>
              <a:tr h="131830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b="0" dirty="0">
                          <a:solidFill>
                            <a:schemeClr val="tx2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The ability to set clear, tangible goals and devise a robust route to achieving them</a:t>
                      </a:r>
                    </a:p>
                  </a:txBody>
                  <a:tcPr marL="144000" marR="108000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7F5F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dirty="0">
                          <a:solidFill>
                            <a:schemeClr val="tx2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  <a:hlinkClick r:id="rId9"/>
                        </a:rPr>
                        <a:t>Watch here</a:t>
                      </a:r>
                      <a:endParaRPr lang="en-GB" sz="1600" dirty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4000" marR="108000"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7F5F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u="sng" dirty="0">
                          <a:solidFill>
                            <a:schemeClr val="tx2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  <a:hlinkClick r:id="rId10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Short Lesson Aiming High Step 6-8</a:t>
                      </a:r>
                      <a:endParaRPr lang="en-GB" sz="1600" dirty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4000" marR="108000"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7F5F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u="sng" dirty="0">
                          <a:solidFill>
                            <a:schemeClr val="tx2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  <a:hlinkClick r:id="rId11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Short Lesson Aiming High Step 8-10</a:t>
                      </a:r>
                      <a:endParaRPr lang="en-GB" sz="1600" dirty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4000" marR="108000"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7F5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0811779"/>
                  </a:ext>
                </a:extLst>
              </a:tr>
            </a:tbl>
          </a:graphicData>
        </a:graphic>
      </p:graphicFrame>
      <p:pic>
        <p:nvPicPr>
          <p:cNvPr id="8" name="Picture 7" descr="A picture containing text, sign, vector graphics&#10;&#10;Description automatically generated">
            <a:extLst>
              <a:ext uri="{FF2B5EF4-FFF2-40B4-BE49-F238E27FC236}">
                <a16:creationId xmlns:a16="http://schemas.microsoft.com/office/drawing/2014/main" id="{837338EA-58E4-748C-9919-787944C92D84}"/>
              </a:ext>
            </a:extLst>
          </p:cNvPr>
          <p:cNvPicPr>
            <a:picLocks noChangeAspect="1"/>
          </p:cNvPicPr>
          <p:nvPr/>
        </p:nvPicPr>
        <p:blipFill>
          <a:blip r:embed="rId1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991787" y="4354536"/>
            <a:ext cx="731148" cy="731148"/>
          </a:xfrm>
          <a:prstGeom prst="rect">
            <a:avLst/>
          </a:prstGeom>
        </p:spPr>
      </p:pic>
      <p:pic>
        <p:nvPicPr>
          <p:cNvPr id="9" name="Picture 8" descr="A red circle with white text&#10;&#10;Description automatically generated with low confidence">
            <a:extLst>
              <a:ext uri="{FF2B5EF4-FFF2-40B4-BE49-F238E27FC236}">
                <a16:creationId xmlns:a16="http://schemas.microsoft.com/office/drawing/2014/main" id="{3CE594E2-02C8-65F8-E810-451AD5483DF9}"/>
              </a:ext>
            </a:extLst>
          </p:cNvPr>
          <p:cNvPicPr>
            <a:picLocks noChangeAspect="1"/>
          </p:cNvPicPr>
          <p:nvPr/>
        </p:nvPicPr>
        <p:blipFill>
          <a:blip r:embed="rId1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995312" y="3232449"/>
            <a:ext cx="731148" cy="731148"/>
          </a:xfrm>
          <a:prstGeom prst="rect">
            <a:avLst/>
          </a:prstGeom>
        </p:spPr>
      </p:pic>
      <p:pic>
        <p:nvPicPr>
          <p:cNvPr id="10" name="Picture 9" descr="A picture containing text, sign&#10;&#10;Description automatically generated">
            <a:extLst>
              <a:ext uri="{FF2B5EF4-FFF2-40B4-BE49-F238E27FC236}">
                <a16:creationId xmlns:a16="http://schemas.microsoft.com/office/drawing/2014/main" id="{128B7AD8-D011-7FF9-62C3-4BA5C34029D3}"/>
              </a:ext>
            </a:extLst>
          </p:cNvPr>
          <p:cNvPicPr>
            <a:picLocks noChangeAspect="1"/>
          </p:cNvPicPr>
          <p:nvPr/>
        </p:nvPicPr>
        <p:blipFill>
          <a:blip r:embed="rId1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991787" y="5604007"/>
            <a:ext cx="731148" cy="7311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64376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10000"/>
            <a:lumOff val="9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8E3475-2209-CEF3-75F5-4E4F338BBC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A34534-ED7C-AB12-247A-B6577FED970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Freeform 9">
            <a:extLst>
              <a:ext uri="{FF2B5EF4-FFF2-40B4-BE49-F238E27FC236}">
                <a16:creationId xmlns:a16="http://schemas.microsoft.com/office/drawing/2014/main" id="{BAC9B578-A890-630C-2056-8902C18FE994}"/>
              </a:ext>
            </a:extLst>
          </p:cNvPr>
          <p:cNvSpPr/>
          <p:nvPr/>
        </p:nvSpPr>
        <p:spPr>
          <a:xfrm>
            <a:off x="5619052" y="-94128"/>
            <a:ext cx="7182548" cy="7019364"/>
          </a:xfrm>
          <a:custGeom>
            <a:avLst/>
            <a:gdLst>
              <a:gd name="connsiteX0" fmla="*/ 0 w 4545106"/>
              <a:gd name="connsiteY0" fmla="*/ 0 h 6925235"/>
              <a:gd name="connsiteX1" fmla="*/ 2057400 w 4545106"/>
              <a:gd name="connsiteY1" fmla="*/ 887506 h 6925235"/>
              <a:gd name="connsiteX2" fmla="*/ 618565 w 4545106"/>
              <a:gd name="connsiteY2" fmla="*/ 1506071 h 6925235"/>
              <a:gd name="connsiteX3" fmla="*/ 4464423 w 4545106"/>
              <a:gd name="connsiteY3" fmla="*/ 2796988 h 6925235"/>
              <a:gd name="connsiteX4" fmla="*/ 1828800 w 4545106"/>
              <a:gd name="connsiteY4" fmla="*/ 5056094 h 6925235"/>
              <a:gd name="connsiteX5" fmla="*/ 4504765 w 4545106"/>
              <a:gd name="connsiteY5" fmla="*/ 6871447 h 6925235"/>
              <a:gd name="connsiteX6" fmla="*/ 4504765 w 4545106"/>
              <a:gd name="connsiteY6" fmla="*/ 6871447 h 6925235"/>
              <a:gd name="connsiteX7" fmla="*/ 4545106 w 4545106"/>
              <a:gd name="connsiteY7" fmla="*/ 6925235 h 69252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545106" h="6925235">
                <a:moveTo>
                  <a:pt x="0" y="0"/>
                </a:moveTo>
                <a:cubicBezTo>
                  <a:pt x="977153" y="318247"/>
                  <a:pt x="1954306" y="636494"/>
                  <a:pt x="2057400" y="887506"/>
                </a:cubicBezTo>
                <a:cubicBezTo>
                  <a:pt x="2160494" y="1138518"/>
                  <a:pt x="217395" y="1187824"/>
                  <a:pt x="618565" y="1506071"/>
                </a:cubicBezTo>
                <a:cubicBezTo>
                  <a:pt x="1019735" y="1824318"/>
                  <a:pt x="4262717" y="2205318"/>
                  <a:pt x="4464423" y="2796988"/>
                </a:cubicBezTo>
                <a:cubicBezTo>
                  <a:pt x="4666129" y="3388658"/>
                  <a:pt x="1822076" y="4377018"/>
                  <a:pt x="1828800" y="5056094"/>
                </a:cubicBezTo>
                <a:cubicBezTo>
                  <a:pt x="1835524" y="5735170"/>
                  <a:pt x="4504765" y="6871447"/>
                  <a:pt x="4504765" y="6871447"/>
                </a:cubicBezTo>
                <a:lnTo>
                  <a:pt x="4504765" y="6871447"/>
                </a:lnTo>
                <a:lnTo>
                  <a:pt x="4545106" y="6925235"/>
                </a:lnTo>
              </a:path>
            </a:pathLst>
          </a:custGeom>
          <a:noFill/>
          <a:ln w="50800">
            <a:solidFill>
              <a:srgbClr val="006992">
                <a:alpha val="30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118FC60-F67A-7438-8206-C22D1DE39E09}"/>
              </a:ext>
            </a:extLst>
          </p:cNvPr>
          <p:cNvSpPr txBox="1"/>
          <p:nvPr/>
        </p:nvSpPr>
        <p:spPr>
          <a:xfrm>
            <a:off x="433136" y="1909010"/>
            <a:ext cx="4010527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solidFill>
                  <a:schemeClr val="tx2"/>
                </a:solidFill>
              </a:rPr>
              <a:t>English Homework Task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2E8C569-4DC6-FF9B-F61E-57075FCA6A66}"/>
              </a:ext>
            </a:extLst>
          </p:cNvPr>
          <p:cNvSpPr txBox="1"/>
          <p:nvPr/>
        </p:nvSpPr>
        <p:spPr>
          <a:xfrm>
            <a:off x="433136" y="3429000"/>
            <a:ext cx="372177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>
                <a:solidFill>
                  <a:srgbClr val="006992"/>
                </a:solidFill>
              </a:rPr>
              <a:t>Understand where English can take you by completing this exercise. </a:t>
            </a:r>
          </a:p>
        </p:txBody>
      </p:sp>
      <p:pic>
        <p:nvPicPr>
          <p:cNvPr id="7" name="Picture 6" descr="Diagram&#10;&#10;Description automatically generated">
            <a:extLst>
              <a:ext uri="{FF2B5EF4-FFF2-40B4-BE49-F238E27FC236}">
                <a16:creationId xmlns:a16="http://schemas.microsoft.com/office/drawing/2014/main" id="{2482DEEC-8AB6-94D3-8585-8F877CC4BC56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496546" y="2016586"/>
            <a:ext cx="2945680" cy="4182507"/>
          </a:xfrm>
          <a:prstGeom prst="rect">
            <a:avLst/>
          </a:prstGeom>
          <a:ln w="12700">
            <a:solidFill>
              <a:schemeClr val="tx2"/>
            </a:solidFill>
          </a:ln>
        </p:spPr>
      </p:pic>
      <p:pic>
        <p:nvPicPr>
          <p:cNvPr id="8" name="Picture 7" descr="Graphical user interface, text, application, chat or text message&#10;&#10;Description automatically generated">
            <a:extLst>
              <a:ext uri="{FF2B5EF4-FFF2-40B4-BE49-F238E27FC236}">
                <a16:creationId xmlns:a16="http://schemas.microsoft.com/office/drawing/2014/main" id="{7931A83E-9014-6127-D762-9C6E3DF75683}"/>
              </a:ext>
            </a:extLst>
          </p:cNvPr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327021" y="2016586"/>
            <a:ext cx="2945680" cy="4180004"/>
          </a:xfrm>
          <a:prstGeom prst="rect">
            <a:avLst/>
          </a:prstGeom>
          <a:ln w="12700">
            <a:solidFill>
              <a:schemeClr val="tx2"/>
            </a:solidFill>
          </a:ln>
        </p:spPr>
      </p:pic>
    </p:spTree>
    <p:extLst>
      <p:ext uri="{BB962C8B-B14F-4D97-AF65-F5344CB8AC3E}">
        <p14:creationId xmlns:p14="http://schemas.microsoft.com/office/powerpoint/2010/main" val="20236106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</TotalTime>
  <Words>471</Words>
  <Application>Microsoft Office PowerPoint</Application>
  <PresentationFormat>Widescreen</PresentationFormat>
  <Paragraphs>86</Paragraphs>
  <Slides>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Aptos</vt:lpstr>
      <vt:lpstr>Aptos Display</vt:lpstr>
      <vt:lpstr>Arial</vt:lpstr>
      <vt:lpstr>Calibri</vt:lpstr>
      <vt:lpstr>Symbol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RM Education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Mr S. Slinn</dc:creator>
  <cp:lastModifiedBy>Mr S. Slinn</cp:lastModifiedBy>
  <cp:revision>2</cp:revision>
  <dcterms:created xsi:type="dcterms:W3CDTF">2025-12-03T14:50:47Z</dcterms:created>
  <dcterms:modified xsi:type="dcterms:W3CDTF">2025-12-03T15:12:03Z</dcterms:modified>
</cp:coreProperties>
</file>